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handoutMasterIdLst>
    <p:handoutMasterId r:id="rId55"/>
  </p:handoutMasterIdLst>
  <p:sldIdLst>
    <p:sldId id="257" r:id="rId5"/>
    <p:sldId id="262" r:id="rId6"/>
    <p:sldId id="263"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7" r:id="rId25"/>
    <p:sldId id="308" r:id="rId26"/>
    <p:sldId id="311" r:id="rId27"/>
    <p:sldId id="309" r:id="rId28"/>
    <p:sldId id="310" r:id="rId29"/>
    <p:sldId id="306" r:id="rId30"/>
    <p:sldId id="313" r:id="rId31"/>
    <p:sldId id="316" r:id="rId32"/>
    <p:sldId id="318" r:id="rId33"/>
    <p:sldId id="319" r:id="rId34"/>
    <p:sldId id="320" r:id="rId35"/>
    <p:sldId id="322" r:id="rId36"/>
    <p:sldId id="323" r:id="rId37"/>
    <p:sldId id="324" r:id="rId38"/>
    <p:sldId id="325" r:id="rId39"/>
    <p:sldId id="326" r:id="rId40"/>
    <p:sldId id="327" r:id="rId41"/>
    <p:sldId id="328" r:id="rId42"/>
    <p:sldId id="329" r:id="rId43"/>
    <p:sldId id="330" r:id="rId44"/>
    <p:sldId id="362" r:id="rId45"/>
    <p:sldId id="331" r:id="rId46"/>
    <p:sldId id="332" r:id="rId47"/>
    <p:sldId id="333" r:id="rId48"/>
    <p:sldId id="334" r:id="rId49"/>
    <p:sldId id="335" r:id="rId50"/>
    <p:sldId id="336" r:id="rId51"/>
    <p:sldId id="337" r:id="rId52"/>
    <p:sldId id="363" r:id="rId53"/>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in ERKMEN" initials="ME" lastIdx="1" clrIdx="0">
    <p:extLst>
      <p:ext uri="{19B8F6BF-5375-455C-9EA6-DF929625EA0E}">
        <p15:presenceInfo xmlns:p15="http://schemas.microsoft.com/office/powerpoint/2012/main" userId="S-1-5-21-3640171877-2986418276-551627803-50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E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4" autoAdjust="0"/>
  </p:normalViewPr>
  <p:slideViewPr>
    <p:cSldViewPr snapToGrid="0">
      <p:cViewPr varScale="1">
        <p:scale>
          <a:sx n="119" d="100"/>
          <a:sy n="119" d="100"/>
        </p:scale>
        <p:origin x="132" y="198"/>
      </p:cViewPr>
      <p:guideLst/>
    </p:cSldViewPr>
  </p:slideViewPr>
  <p:notesTextViewPr>
    <p:cViewPr>
      <p:scale>
        <a:sx n="1" d="1"/>
        <a:sy n="1" d="1"/>
      </p:scale>
      <p:origin x="0" y="0"/>
    </p:cViewPr>
  </p:notesTextViewPr>
  <p:notesViewPr>
    <p:cSldViewPr snapToGrid="0" showGuides="1">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3" loCatId="officeonline" qsTypeId="urn:microsoft.com/office/officeart/2009/2/quickstyle/3d8" qsCatId="3D" csTypeId="urn:microsoft.com/office/officeart/2005/8/colors/colorful3" csCatId="colorful" phldr="1"/>
      <dgm:spPr/>
      <dgm:t>
        <a:bodyPr/>
        <a:lstStyle/>
        <a:p>
          <a:endParaRPr lang="en-US"/>
        </a:p>
      </dgm:t>
    </dgm:pt>
    <dgm:pt modelId="{C0C01B88-9CE1-468B-9CBF-591339763F40}">
      <dgm:prSet phldrT="[Text]" custT="1"/>
      <dgm:spPr>
        <a:xfrm>
          <a:off x="0" y="3124236"/>
          <a:ext cx="1433405" cy="1036336"/>
        </a:xfrm>
      </dgm:spPr>
      <dgm:t>
        <a:bodyPr/>
        <a:lstStyle/>
        <a:p>
          <a:pPr rtl="1"/>
          <a:r>
            <a:rPr lang="tr-TR" sz="2800" b="1" noProof="0" dirty="0">
              <a:latin typeface="Arial" panose="020B0604020202020204" pitchFamily="34" charset="0"/>
              <a:cs typeface="Arial" panose="020B0604020202020204" pitchFamily="34" charset="0"/>
            </a:rPr>
            <a:t>Fen Bilimleri</a:t>
          </a:r>
        </a:p>
      </dgm:t>
    </dgm:pt>
    <dgm:pt modelId="{DFE94F7E-D535-430A-8BB1-49AC9838F4B9}" type="parTrans" cxnId="{8D5FD78A-BE31-4FDE-A461-DA8AB34B38C6}">
      <dgm:prSet/>
      <dgm:spPr/>
      <dgm:t>
        <a:bodyPr/>
        <a:lstStyle/>
        <a:p>
          <a:endParaRPr lang="tr-TR" noProof="0" dirty="0"/>
        </a:p>
      </dgm:t>
    </dgm:pt>
    <dgm:pt modelId="{E322421D-E49C-4213-8E54-92B0A3C2AA0D}" type="sibTrans" cxnId="{8D5FD78A-BE31-4FDE-A461-DA8AB34B38C6}">
      <dgm:prSet/>
      <dgm:spPr/>
      <dgm:t>
        <a:bodyPr/>
        <a:lstStyle/>
        <a:p>
          <a:endParaRPr lang="tr-TR" noProof="0" dirty="0"/>
        </a:p>
      </dgm:t>
    </dgm:pt>
    <dgm:pt modelId="{2047DE55-99B8-4790-89E2-F50A652A554B}">
      <dgm:prSet phldrT="[Text]" custT="1"/>
      <dgm:spPr>
        <a:xfrm>
          <a:off x="787991" y="4160573"/>
          <a:ext cx="1433405" cy="1036336"/>
        </a:xfrm>
      </dgm:spPr>
      <dgm:t>
        <a:bodyPr/>
        <a:lstStyle/>
        <a:p>
          <a:pPr rtl="1"/>
          <a:r>
            <a:rPr lang="tr-TR" sz="2800" b="1" noProof="0" dirty="0">
              <a:latin typeface="Arial" panose="020B0604020202020204" pitchFamily="34" charset="0"/>
              <a:cs typeface="Arial" panose="020B0604020202020204" pitchFamily="34" charset="0"/>
            </a:rPr>
            <a:t>Sosyal Bilimler</a:t>
          </a:r>
        </a:p>
      </dgm:t>
    </dgm:pt>
    <dgm:pt modelId="{C8D3E9CF-05DC-4FB6-BC89-86896EE18DEA}" type="parTrans" cxnId="{721A35C3-DBEA-42F4-A54D-DFAAD999BF91}">
      <dgm:prSet/>
      <dgm:spPr/>
      <dgm:t>
        <a:bodyPr/>
        <a:lstStyle/>
        <a:p>
          <a:endParaRPr lang="tr-TR" noProof="0" dirty="0"/>
        </a:p>
      </dgm:t>
    </dgm:pt>
    <dgm:pt modelId="{048493D6-4426-4618-8C32-1CBA84A9753C}" type="sibTrans" cxnId="{721A35C3-DBEA-42F4-A54D-DFAAD999BF91}">
      <dgm:prSet/>
      <dgm:spPr/>
      <dgm:t>
        <a:bodyPr/>
        <a:lstStyle/>
        <a:p>
          <a:endParaRPr lang="tr-TR" noProof="0" dirty="0"/>
        </a:p>
      </dgm:t>
    </dgm:pt>
    <dgm:pt modelId="{D2FE3027-CD5C-42F2-91EB-86FAC3E4BE0B}">
      <dgm:prSet phldrT="[Text]" custT="1"/>
      <dgm:spPr>
        <a:xfrm>
          <a:off x="787991" y="657572"/>
          <a:ext cx="1433405" cy="1036336"/>
        </a:xfrm>
      </dgm:spPr>
      <dgm:t>
        <a:bodyPr/>
        <a:lstStyle/>
        <a:p>
          <a:pPr rtl="1"/>
          <a:r>
            <a:rPr lang="tr-TR" sz="2800" b="1" noProof="0" dirty="0">
              <a:latin typeface="Arial" panose="020B0604020202020204" pitchFamily="34" charset="0"/>
              <a:cs typeface="Arial" panose="020B0604020202020204" pitchFamily="34" charset="0"/>
            </a:rPr>
            <a:t>Türkçe</a:t>
          </a:r>
        </a:p>
      </dgm:t>
    </dgm:pt>
    <dgm:pt modelId="{3BD032F4-74D8-4DF5-A3F7-BE4B5F10D5BF}" type="sibTrans" cxnId="{2F708DD1-31DA-40F2-8F61-60D64D9DED0E}">
      <dgm:prSet/>
      <dgm:spPr/>
      <dgm:t>
        <a:bodyPr/>
        <a:lstStyle/>
        <a:p>
          <a:endParaRPr lang="tr-TR" noProof="0" dirty="0"/>
        </a:p>
      </dgm:t>
    </dgm:pt>
    <dgm:pt modelId="{D970ABB7-5E37-4C46-AB28-EAAE4C62AF1F}" type="parTrans" cxnId="{2F708DD1-31DA-40F2-8F61-60D64D9DED0E}">
      <dgm:prSet/>
      <dgm:spPr/>
      <dgm:t>
        <a:bodyPr/>
        <a:lstStyle/>
        <a:p>
          <a:endParaRPr lang="tr-TR" noProof="0" dirty="0"/>
        </a:p>
      </dgm:t>
    </dgm:pt>
    <dgm:pt modelId="{007470A2-B5D7-4887-B4FD-B6021A4D4CF7}">
      <dgm:prSet phldrT="[Text]" custT="1"/>
      <dgm:spPr>
        <a:xfrm>
          <a:off x="2838648" y="1919894"/>
          <a:ext cx="1998436" cy="1998257"/>
        </a:xfrm>
      </dgm:spPr>
      <dgm:t>
        <a:bodyPr/>
        <a:lstStyle/>
        <a:p>
          <a:pPr rtl="1"/>
          <a:r>
            <a:rPr lang="tr-TR" sz="2000" b="1" noProof="0" dirty="0">
              <a:latin typeface="Arial" panose="020B0604020202020204" pitchFamily="34" charset="0"/>
              <a:cs typeface="Arial" panose="020B0604020202020204" pitchFamily="34" charset="0"/>
            </a:rPr>
            <a:t>Değerlendirme Yapılan Alanlar</a:t>
          </a:r>
        </a:p>
        <a:p>
          <a:pPr rtl="1"/>
          <a:r>
            <a:rPr lang="tr-TR" sz="2000" b="1" noProof="0" dirty="0">
              <a:latin typeface="Arial" panose="020B0604020202020204" pitchFamily="34" charset="0"/>
              <a:cs typeface="Arial" panose="020B0604020202020204" pitchFamily="34" charset="0"/>
            </a:rPr>
            <a:t>8. Sınıf Düzeyinde</a:t>
          </a:r>
        </a:p>
      </dgm:t>
    </dgm:pt>
    <dgm:pt modelId="{36A13DC7-7A59-4D72-A36F-54543C02182F}" type="sibTrans" cxnId="{A971AD42-BB12-4E5C-BD90-DB7621320F5D}">
      <dgm:prSet/>
      <dgm:spPr/>
      <dgm:t>
        <a:bodyPr/>
        <a:lstStyle/>
        <a:p>
          <a:endParaRPr lang="tr-TR" noProof="0" dirty="0"/>
        </a:p>
      </dgm:t>
    </dgm:pt>
    <dgm:pt modelId="{C7FB72E2-A81D-4936-94C5-846F95D01B10}" type="parTrans" cxnId="{A971AD42-BB12-4E5C-BD90-DB7621320F5D}">
      <dgm:prSet/>
      <dgm:spPr/>
      <dgm:t>
        <a:bodyPr/>
        <a:lstStyle/>
        <a:p>
          <a:endParaRPr lang="tr-TR" noProof="0" dirty="0"/>
        </a:p>
      </dgm:t>
    </dgm:pt>
    <dgm:pt modelId="{502E2CE7-F4F3-4985-82CD-5847DE33758A}">
      <dgm:prSet phldrT="[Text]" custT="1"/>
      <dgm:spPr>
        <a:xfrm>
          <a:off x="787991" y="657572"/>
          <a:ext cx="1433405" cy="1036336"/>
        </a:xfrm>
      </dgm:spPr>
      <dgm:t>
        <a:bodyPr/>
        <a:lstStyle/>
        <a:p>
          <a:pPr rtl="1"/>
          <a:r>
            <a:rPr lang="tr-TR" sz="2800" b="1" noProof="0" dirty="0">
              <a:latin typeface="Arial" panose="020B0604020202020204" pitchFamily="34" charset="0"/>
              <a:cs typeface="Arial" panose="020B0604020202020204" pitchFamily="34" charset="0"/>
            </a:rPr>
            <a:t>Matematik</a:t>
          </a:r>
        </a:p>
      </dgm:t>
    </dgm:pt>
    <dgm:pt modelId="{9CB53E28-2918-4F79-9663-64AF986F683A}" type="parTrans" cxnId="{A6B950C3-1D6B-414B-A07C-BC25A16924F4}">
      <dgm:prSet/>
      <dgm:spPr/>
      <dgm:t>
        <a:bodyPr/>
        <a:lstStyle/>
        <a:p>
          <a:endParaRPr lang="tr-TR"/>
        </a:p>
      </dgm:t>
    </dgm:pt>
    <dgm:pt modelId="{F5AADBC1-DAF1-4A37-B89F-FF297B158FDA}" type="sibTrans" cxnId="{A6B950C3-1D6B-414B-A07C-BC25A16924F4}">
      <dgm:prSet/>
      <dgm:spPr/>
      <dgm:t>
        <a:bodyPr/>
        <a:lstStyle/>
        <a:p>
          <a:endParaRPr lang="tr-TR"/>
        </a:p>
      </dgm:t>
    </dgm:pt>
    <dgm:pt modelId="{BCBA671E-8B0E-47E3-B726-8B2B073B000E}" type="pres">
      <dgm:prSet presAssocID="{E16905CA-DEF8-4D11-8E8E-35415FE5B980}" presName="Name0" presStyleCnt="0">
        <dgm:presLayoutVars>
          <dgm:chMax val="1"/>
          <dgm:chPref val="1"/>
          <dgm:dir val="rev"/>
          <dgm:resizeHandles/>
        </dgm:presLayoutVars>
      </dgm:prSet>
      <dgm:spPr/>
    </dgm:pt>
    <dgm:pt modelId="{05E59EE6-24A2-4651-996A-9AFB7B9FFC8F}" type="pres">
      <dgm:prSet presAssocID="{007470A2-B5D7-4887-B4FD-B6021A4D4CF7}" presName="Parent" presStyleLbl="node1" presStyleIdx="0" presStyleCnt="2" custScaleX="137379" custScaleY="104456" custLinFactNeighborX="17488" custLinFactNeighborY="-2377">
        <dgm:presLayoutVars>
          <dgm:chMax val="4"/>
          <dgm:chPref val="3"/>
        </dgm:presLayoutVars>
      </dgm:prSet>
      <dgm:spPr>
        <a:prstGeom prst="ellipse">
          <a:avLst/>
        </a:prstGeom>
      </dgm:spPr>
    </dgm:pt>
    <dgm:pt modelId="{1EA0B330-A62A-423B-9436-56354426AF14}" type="pres">
      <dgm:prSet presAssocID="{D2FE3027-CD5C-42F2-91EB-86FAC3E4BE0B}" presName="Accent" presStyleLbl="node1" presStyleIdx="1" presStyleCnt="2"/>
      <dgm:spPr>
        <a:xfrm rot="10800000">
          <a:off x="1839429" y="808686"/>
          <a:ext cx="4027970" cy="4198761"/>
        </a:xfrm>
      </dgm:spPr>
    </dgm:pt>
    <dgm:pt modelId="{A641F8A4-CF11-4116-B4E6-8425449904ED}" type="pres">
      <dgm:prSet presAssocID="{D2FE3027-CD5C-42F2-91EB-86FAC3E4BE0B}" presName="Image1" presStyleLbl="fgImgPlace1" presStyleIdx="0" presStyleCnt="4" custScaleX="99925"/>
      <dgm:spPr>
        <a:xfrm>
          <a:off x="2302954" y="643876"/>
          <a:ext cx="1070800" cy="1070576"/>
        </a:xfrm>
        <a:prstGeom prst="ellipse">
          <a:avLst/>
        </a:prstGeom>
        <a:blipFill rotWithShape="1">
          <a:blip xmlns:r="http://schemas.openxmlformats.org/officeDocument/2006/relationships" r:embed="rId1" cstate="screen">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a:ext>
            </a:extLst>
          </a:blip>
          <a:stretch>
            <a:fillRect/>
          </a:stretch>
        </a:blipFill>
      </dgm:spPr>
    </dgm:pt>
    <dgm:pt modelId="{4E1806DE-992B-4280-BAAA-DE6487DCDC77}" type="pres">
      <dgm:prSet presAssocID="{D2FE3027-CD5C-42F2-91EB-86FAC3E4BE0B}" presName="Child1" presStyleLbl="revTx" presStyleIdx="0" presStyleCnt="4" custLinFactNeighborX="-2479">
        <dgm:presLayoutVars>
          <dgm:chMax val="0"/>
          <dgm:chPref val="0"/>
          <dgm:bulletEnabled val="1"/>
        </dgm:presLayoutVars>
      </dgm:prSet>
      <dgm:spPr>
        <a:prstGeom prst="rect">
          <a:avLst/>
        </a:prstGeom>
      </dgm:spPr>
    </dgm:pt>
    <dgm:pt modelId="{BE51E01C-BE71-43C3-A628-4771DC58673B}" type="pres">
      <dgm:prSet presAssocID="{502E2CE7-F4F3-4985-82CD-5847DE33758A}" presName="Image2" presStyleCnt="0"/>
      <dgm:spPr/>
    </dgm:pt>
    <dgm:pt modelId="{77A0B099-F151-4504-8E4F-8BD8140EAEFC}" type="pres">
      <dgm:prSet presAssocID="{502E2CE7-F4F3-4985-82CD-5847DE33758A}" presName="Image" presStyleLbl="fgImgPlace1" presStyleIdx="1" presStyleCnt="4" custScaleX="109799" custScaleY="90900" custLinFactNeighborX="-2488" custLinFactNeighborY="3319"/>
      <dgm:spPr>
        <a:blipFill rotWithShape="1">
          <a:blip xmlns:r="http://schemas.openxmlformats.org/officeDocument/2006/relationships" r:embed="rId2" cstate="screen">
            <a:duotone>
              <a:schemeClr val="accent3">
                <a:hueOff val="-483864"/>
                <a:satOff val="-312"/>
                <a:lumOff val="-601"/>
                <a:alphaOff val="0"/>
                <a:shade val="20000"/>
                <a:satMod val="200000"/>
              </a:schemeClr>
              <a:schemeClr val="accent3">
                <a:hueOff val="-483864"/>
                <a:satOff val="-312"/>
                <a:lumOff val="-601"/>
                <a:alphaOff val="0"/>
                <a:tint val="12000"/>
                <a:satMod val="190000"/>
              </a:schemeClr>
            </a:duotone>
            <a:extLst>
              <a:ext uri="{28A0092B-C50C-407E-A947-70E740481C1C}">
                <a14:useLocalDpi xmlns:a14="http://schemas.microsoft.com/office/drawing/2010/main"/>
              </a:ext>
            </a:extLst>
          </a:blip>
          <a:stretch>
            <a:fillRect/>
          </a:stretch>
        </a:blipFill>
      </dgm:spPr>
    </dgm:pt>
    <dgm:pt modelId="{68708347-A973-44E7-966C-20EDA5E305B4}" type="pres">
      <dgm:prSet presAssocID="{502E2CE7-F4F3-4985-82CD-5847DE33758A}" presName="Child2" presStyleLbl="revTx" presStyleIdx="1" presStyleCnt="4" custScaleX="195897" custLinFactNeighborX="-54337" custLinFactNeighborY="1179">
        <dgm:presLayoutVars>
          <dgm:chMax val="0"/>
          <dgm:chPref val="0"/>
          <dgm:bulletEnabled val="1"/>
        </dgm:presLayoutVars>
      </dgm:prSet>
      <dgm:spPr/>
    </dgm:pt>
    <dgm:pt modelId="{EA3FBB46-60CA-4DCD-B01B-F2EAC10C3D89}" type="pres">
      <dgm:prSet presAssocID="{C0C01B88-9CE1-468B-9CBF-591339763F40}" presName="Image3" presStyleCnt="0"/>
      <dgm:spPr/>
    </dgm:pt>
    <dgm:pt modelId="{07F3DE25-1642-45C2-B4F6-1F381AF4B3C9}" type="pres">
      <dgm:prSet presAssocID="{C0C01B88-9CE1-468B-9CBF-591339763F40}" presName="Image" presStyleLbl="fgImgPlace1" presStyleIdx="2" presStyleCnt="4" custScaleX="108907" custScaleY="83679"/>
      <dgm:spPr>
        <a:xfrm>
          <a:off x="1516136" y="3106888"/>
          <a:ext cx="1070800" cy="1070576"/>
        </a:xfrm>
        <a:prstGeom prst="ellipse">
          <a:avLst/>
        </a:prstGeom>
        <a:blipFill rotWithShape="1">
          <a:blip xmlns:r="http://schemas.openxmlformats.org/officeDocument/2006/relationships" r:embed="rId3" cstate="screen">
            <a:duotone>
              <a:schemeClr val="accent3">
                <a:hueOff val="-967728"/>
                <a:satOff val="-623"/>
                <a:lumOff val="-1203"/>
                <a:alphaOff val="0"/>
                <a:shade val="20000"/>
                <a:satMod val="200000"/>
              </a:schemeClr>
              <a:schemeClr val="accent3">
                <a:hueOff val="-967728"/>
                <a:satOff val="-623"/>
                <a:lumOff val="-1203"/>
                <a:alphaOff val="0"/>
                <a:tint val="12000"/>
                <a:satMod val="190000"/>
              </a:schemeClr>
            </a:duotone>
            <a:extLst>
              <a:ext uri="{28A0092B-C50C-407E-A947-70E740481C1C}">
                <a14:useLocalDpi xmlns:a14="http://schemas.microsoft.com/office/drawing/2010/main"/>
              </a:ext>
            </a:extLst>
          </a:blip>
          <a:stretch>
            <a:fillRect/>
          </a:stretch>
        </a:blipFill>
      </dgm:spPr>
    </dgm:pt>
    <dgm:pt modelId="{24DAAE03-8AA3-4374-B236-819FD4BAD3C8}" type="pres">
      <dgm:prSet presAssocID="{C0C01B88-9CE1-468B-9CBF-591339763F40}" presName="Child3" presStyleLbl="revTx" presStyleIdx="2" presStyleCnt="4" custScaleX="217405" custLinFactNeighborX="-60764" custLinFactNeighborY="2438">
        <dgm:presLayoutVars>
          <dgm:chMax val="0"/>
          <dgm:chPref val="0"/>
          <dgm:bulletEnabled val="1"/>
        </dgm:presLayoutVars>
      </dgm:prSet>
      <dgm:spPr>
        <a:prstGeom prst="rect">
          <a:avLst/>
        </a:prstGeom>
      </dgm:spPr>
    </dgm:pt>
    <dgm:pt modelId="{372EC7E2-032F-493E-9422-3E6BBF84C804}" type="pres">
      <dgm:prSet presAssocID="{2047DE55-99B8-4790-89E2-F50A652A554B}" presName="Image4" presStyleCnt="0"/>
      <dgm:spPr/>
    </dgm:pt>
    <dgm:pt modelId="{37E17C6F-ED68-448D-88C1-BFA2E9B6DD18}" type="pres">
      <dgm:prSet presAssocID="{2047DE55-99B8-4790-89E2-F50A652A554B}" presName="Image" presStyleLbl="fgImgPlace1" presStyleIdx="3" presStyleCnt="4" custScaleX="109103" custScaleY="86726"/>
      <dgm:spPr>
        <a:xfrm>
          <a:off x="2302954" y="4138659"/>
          <a:ext cx="1070800" cy="1070576"/>
        </a:xfrm>
        <a:prstGeom prst="ellipse">
          <a:avLst/>
        </a:prstGeom>
        <a:blipFill rotWithShape="1">
          <a:blip xmlns:r="http://schemas.openxmlformats.org/officeDocument/2006/relationships" r:embed="rId4" cstate="screen">
            <a:duotone>
              <a:schemeClr val="accent3">
                <a:hueOff val="-1451592"/>
                <a:satOff val="-935"/>
                <a:lumOff val="-1804"/>
                <a:alphaOff val="0"/>
                <a:shade val="20000"/>
                <a:satMod val="200000"/>
              </a:schemeClr>
              <a:schemeClr val="accent3">
                <a:hueOff val="-1451592"/>
                <a:satOff val="-935"/>
                <a:lumOff val="-1804"/>
                <a:alphaOff val="0"/>
                <a:tint val="12000"/>
                <a:satMod val="190000"/>
              </a:schemeClr>
            </a:duotone>
            <a:extLst>
              <a:ext uri="{28A0092B-C50C-407E-A947-70E740481C1C}">
                <a14:useLocalDpi xmlns:a14="http://schemas.microsoft.com/office/drawing/2010/main"/>
              </a:ext>
            </a:extLst>
          </a:blip>
          <a:stretch>
            <a:fillRect/>
          </a:stretch>
        </a:blipFill>
      </dgm:spPr>
    </dgm:pt>
    <dgm:pt modelId="{9658C117-7785-4D2C-B987-9EA97BF9F6B2}" type="pres">
      <dgm:prSet presAssocID="{2047DE55-99B8-4790-89E2-F50A652A554B}" presName="Child4" presStyleLbl="revTx" presStyleIdx="3" presStyleCnt="4" custScaleX="263493" custLinFactNeighborX="-90369" custLinFactNeighborY="9374">
        <dgm:presLayoutVars>
          <dgm:chMax val="0"/>
          <dgm:chPref val="0"/>
          <dgm:bulletEnabled val="1"/>
        </dgm:presLayoutVars>
      </dgm:prSet>
      <dgm:spPr>
        <a:prstGeom prst="rect">
          <a:avLst/>
        </a:prstGeom>
      </dgm:spPr>
    </dgm:pt>
  </dgm:ptLst>
  <dgm:cxnLst>
    <dgm:cxn modelId="{C6A37A29-258A-4CA8-B734-C053EDFD5E8C}" type="presOf" srcId="{E16905CA-DEF8-4D11-8E8E-35415FE5B980}" destId="{BCBA671E-8B0E-47E3-B726-8B2B073B000E}" srcOrd="0" destOrd="0" presId="urn:microsoft.com/office/officeart/2011/layout/RadialPictureList#3"/>
    <dgm:cxn modelId="{BA69DF34-45E4-462D-9454-B29F35C46AF4}" type="presOf" srcId="{2047DE55-99B8-4790-89E2-F50A652A554B}" destId="{9658C117-7785-4D2C-B987-9EA97BF9F6B2}" srcOrd="0" destOrd="0" presId="urn:microsoft.com/office/officeart/2011/layout/RadialPictureList#3"/>
    <dgm:cxn modelId="{A971AD42-BB12-4E5C-BD90-DB7621320F5D}" srcId="{E16905CA-DEF8-4D11-8E8E-35415FE5B980}" destId="{007470A2-B5D7-4887-B4FD-B6021A4D4CF7}" srcOrd="0" destOrd="0" parTransId="{C7FB72E2-A81D-4936-94C5-846F95D01B10}" sibTransId="{36A13DC7-7A59-4D72-A36F-54543C02182F}"/>
    <dgm:cxn modelId="{8D5FD78A-BE31-4FDE-A461-DA8AB34B38C6}" srcId="{007470A2-B5D7-4887-B4FD-B6021A4D4CF7}" destId="{C0C01B88-9CE1-468B-9CBF-591339763F40}" srcOrd="2" destOrd="0" parTransId="{DFE94F7E-D535-430A-8BB1-49AC9838F4B9}" sibTransId="{E322421D-E49C-4213-8E54-92B0A3C2AA0D}"/>
    <dgm:cxn modelId="{97BE5794-0763-4B2A-BACA-C8ECA65E4C9F}" type="presOf" srcId="{C0C01B88-9CE1-468B-9CBF-591339763F40}" destId="{24DAAE03-8AA3-4374-B236-819FD4BAD3C8}" srcOrd="0" destOrd="0" presId="urn:microsoft.com/office/officeart/2011/layout/RadialPictureList#3"/>
    <dgm:cxn modelId="{1B06AEAE-EE23-4C0A-BCF8-89D33CCA73B8}" type="presOf" srcId="{D2FE3027-CD5C-42F2-91EB-86FAC3E4BE0B}" destId="{4E1806DE-992B-4280-BAAA-DE6487DCDC77}" srcOrd="0" destOrd="0" presId="urn:microsoft.com/office/officeart/2011/layout/RadialPictureList#3"/>
    <dgm:cxn modelId="{A1D48FB5-11B3-4C68-B6C2-435773F611BB}" type="presOf" srcId="{007470A2-B5D7-4887-B4FD-B6021A4D4CF7}" destId="{05E59EE6-24A2-4651-996A-9AFB7B9FFC8F}" srcOrd="0" destOrd="0" presId="urn:microsoft.com/office/officeart/2011/layout/RadialPictureList#3"/>
    <dgm:cxn modelId="{721A35C3-DBEA-42F4-A54D-DFAAD999BF91}" srcId="{007470A2-B5D7-4887-B4FD-B6021A4D4CF7}" destId="{2047DE55-99B8-4790-89E2-F50A652A554B}" srcOrd="3" destOrd="0" parTransId="{C8D3E9CF-05DC-4FB6-BC89-86896EE18DEA}" sibTransId="{048493D6-4426-4618-8C32-1CBA84A9753C}"/>
    <dgm:cxn modelId="{A6B950C3-1D6B-414B-A07C-BC25A16924F4}" srcId="{007470A2-B5D7-4887-B4FD-B6021A4D4CF7}" destId="{502E2CE7-F4F3-4985-82CD-5847DE33758A}" srcOrd="1" destOrd="0" parTransId="{9CB53E28-2918-4F79-9663-64AF986F683A}" sibTransId="{F5AADBC1-DAF1-4A37-B89F-FF297B158FDA}"/>
    <dgm:cxn modelId="{2F708DD1-31DA-40F2-8F61-60D64D9DED0E}" srcId="{007470A2-B5D7-4887-B4FD-B6021A4D4CF7}" destId="{D2FE3027-CD5C-42F2-91EB-86FAC3E4BE0B}" srcOrd="0" destOrd="0" parTransId="{D970ABB7-5E37-4C46-AB28-EAAE4C62AF1F}" sibTransId="{3BD032F4-74D8-4DF5-A3F7-BE4B5F10D5BF}"/>
    <dgm:cxn modelId="{147BB9E3-1F24-4DE5-902E-0B09F6F46D88}" type="presOf" srcId="{502E2CE7-F4F3-4985-82CD-5847DE33758A}" destId="{68708347-A973-44E7-966C-20EDA5E305B4}" srcOrd="0" destOrd="0" presId="urn:microsoft.com/office/officeart/2011/layout/RadialPictureList#3"/>
    <dgm:cxn modelId="{FFC29E96-4EE1-4A5B-835D-C797A1CB1903}" type="presParOf" srcId="{BCBA671E-8B0E-47E3-B726-8B2B073B000E}" destId="{05E59EE6-24A2-4651-996A-9AFB7B9FFC8F}" srcOrd="0" destOrd="0" presId="urn:microsoft.com/office/officeart/2011/layout/RadialPictureList#3"/>
    <dgm:cxn modelId="{9B7F8567-AD8E-44CC-966E-8BC0AE30EB6A}" type="presParOf" srcId="{BCBA671E-8B0E-47E3-B726-8B2B073B000E}" destId="{1EA0B330-A62A-423B-9436-56354426AF14}" srcOrd="1" destOrd="0" presId="urn:microsoft.com/office/officeart/2011/layout/RadialPictureList#3"/>
    <dgm:cxn modelId="{AAD61DC6-172C-4A4E-B91A-D7404DC50387}" type="presParOf" srcId="{BCBA671E-8B0E-47E3-B726-8B2B073B000E}" destId="{A641F8A4-CF11-4116-B4E6-8425449904ED}" srcOrd="2" destOrd="0" presId="urn:microsoft.com/office/officeart/2011/layout/RadialPictureList#3"/>
    <dgm:cxn modelId="{AC1C53D9-2FCA-49CC-B486-DF5D21E79F34}" type="presParOf" srcId="{BCBA671E-8B0E-47E3-B726-8B2B073B000E}" destId="{4E1806DE-992B-4280-BAAA-DE6487DCDC77}" srcOrd="3" destOrd="0" presId="urn:microsoft.com/office/officeart/2011/layout/RadialPictureList#3"/>
    <dgm:cxn modelId="{CCDF0F7E-168F-4242-94FD-FB8A9642C378}" type="presParOf" srcId="{BCBA671E-8B0E-47E3-B726-8B2B073B000E}" destId="{BE51E01C-BE71-43C3-A628-4771DC58673B}" srcOrd="4" destOrd="0" presId="urn:microsoft.com/office/officeart/2011/layout/RadialPictureList#3"/>
    <dgm:cxn modelId="{D9507848-1C5A-45EF-AC80-5F154309E4A8}" type="presParOf" srcId="{BE51E01C-BE71-43C3-A628-4771DC58673B}" destId="{77A0B099-F151-4504-8E4F-8BD8140EAEFC}" srcOrd="0" destOrd="0" presId="urn:microsoft.com/office/officeart/2011/layout/RadialPictureList#3"/>
    <dgm:cxn modelId="{BF7402E3-D428-464C-A9C3-F3AEBEB54D33}" type="presParOf" srcId="{BCBA671E-8B0E-47E3-B726-8B2B073B000E}" destId="{68708347-A973-44E7-966C-20EDA5E305B4}" srcOrd="5" destOrd="0" presId="urn:microsoft.com/office/officeart/2011/layout/RadialPictureList#3"/>
    <dgm:cxn modelId="{97D74395-E57E-400B-B548-0EA5D3DB325C}" type="presParOf" srcId="{BCBA671E-8B0E-47E3-B726-8B2B073B000E}" destId="{EA3FBB46-60CA-4DCD-B01B-F2EAC10C3D89}" srcOrd="6" destOrd="0" presId="urn:microsoft.com/office/officeart/2011/layout/RadialPictureList#3"/>
    <dgm:cxn modelId="{840C2BCB-1EC0-4B61-B91E-57E4513CEF56}" type="presParOf" srcId="{EA3FBB46-60CA-4DCD-B01B-F2EAC10C3D89}" destId="{07F3DE25-1642-45C2-B4F6-1F381AF4B3C9}" srcOrd="0" destOrd="0" presId="urn:microsoft.com/office/officeart/2011/layout/RadialPictureList#3"/>
    <dgm:cxn modelId="{A912BCF6-FAF8-4FEB-B221-C609ABCD1AF2}" type="presParOf" srcId="{BCBA671E-8B0E-47E3-B726-8B2B073B000E}" destId="{24DAAE03-8AA3-4374-B236-819FD4BAD3C8}" srcOrd="7" destOrd="0" presId="urn:microsoft.com/office/officeart/2011/layout/RadialPictureList#3"/>
    <dgm:cxn modelId="{4F5D8AE2-6D60-4C4A-BB6A-1D0B0CB34CBC}" type="presParOf" srcId="{BCBA671E-8B0E-47E3-B726-8B2B073B000E}" destId="{372EC7E2-032F-493E-9422-3E6BBF84C804}" srcOrd="8" destOrd="0" presId="urn:microsoft.com/office/officeart/2011/layout/RadialPictureList#3"/>
    <dgm:cxn modelId="{B7D6FB09-CFBD-4148-8710-914BFA818813}" type="presParOf" srcId="{372EC7E2-032F-493E-9422-3E6BBF84C804}" destId="{37E17C6F-ED68-448D-88C1-BFA2E9B6DD18}" srcOrd="0" destOrd="0" presId="urn:microsoft.com/office/officeart/2011/layout/RadialPictureList#3"/>
    <dgm:cxn modelId="{DD52D7BA-DC35-4723-8C85-89B2AA9C1E8D}" type="presParOf" srcId="{BCBA671E-8B0E-47E3-B726-8B2B073B000E}" destId="{9658C117-7785-4D2C-B987-9EA97BF9F6B2}" srcOrd="9" destOrd="0" presId="urn:microsoft.com/office/officeart/2011/layout/RadialPictureList#3"/>
  </dgm:cxnLst>
  <dgm:bg>
    <a:solidFill>
      <a:srgbClr val="00B0F0"/>
    </a:solidFill>
    <a:effectLst>
      <a:outerShdw blurRad="50800" dist="50800" dir="5400000" algn="ctr" rotWithShape="0">
        <a:srgbClr val="000000">
          <a:alpha val="0"/>
        </a:srgbClr>
      </a:outerShdw>
    </a:effect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D768C48-66E3-43EC-8CDB-64B9C238AC3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049FF397-688C-4310-AD1C-49CC7867DB44}">
      <dgm:prSet/>
      <dgm:spPr/>
      <dgm:t>
        <a:bodyPr/>
        <a:lstStyle/>
        <a:p>
          <a:pPr algn="just" rtl="0"/>
          <a:r>
            <a:rPr lang="tr-TR"/>
            <a:t>Eğitim sistemimizde yer alan öğretim programlarının hedefleri, öğrencilerin okulda ne öğrendiklerinden çok, öğrendikleri ile </a:t>
          </a:r>
          <a:r>
            <a:rPr lang="tr-TR" b="1"/>
            <a:t>neler yapabildikleri </a:t>
          </a:r>
          <a:r>
            <a:rPr lang="tr-TR"/>
            <a:t>üzerinde yoğunlaşmaktadır. </a:t>
          </a:r>
        </a:p>
      </dgm:t>
    </dgm:pt>
    <dgm:pt modelId="{B45E505D-4215-4DF6-9C88-D73891239FDE}" type="parTrans" cxnId="{A445F8EE-24FB-4437-823F-26A67DDC888D}">
      <dgm:prSet/>
      <dgm:spPr/>
      <dgm:t>
        <a:bodyPr/>
        <a:lstStyle/>
        <a:p>
          <a:endParaRPr lang="tr-TR"/>
        </a:p>
      </dgm:t>
    </dgm:pt>
    <dgm:pt modelId="{7DDAEC06-4305-4E38-8FCA-240DF384452A}" type="sibTrans" cxnId="{A445F8EE-24FB-4437-823F-26A67DDC888D}">
      <dgm:prSet/>
      <dgm:spPr/>
      <dgm:t>
        <a:bodyPr/>
        <a:lstStyle/>
        <a:p>
          <a:endParaRPr lang="tr-TR"/>
        </a:p>
      </dgm:t>
    </dgm:pt>
    <dgm:pt modelId="{1A2957D5-40C4-4232-966F-95DE975C5A41}">
      <dgm:prSet/>
      <dgm:spPr/>
      <dgm:t>
        <a:bodyPr/>
        <a:lstStyle/>
        <a:p>
          <a:pPr algn="just" rtl="0"/>
          <a:r>
            <a:rPr lang="tr-TR"/>
            <a:t>Bu durum, öğrencilerin öğrendiklerini </a:t>
          </a:r>
          <a:r>
            <a:rPr lang="tr-TR" b="1"/>
            <a:t>gündelik yaşamda kullanabilme </a:t>
          </a:r>
          <a:r>
            <a:rPr lang="tr-TR"/>
            <a:t>durumlarının belirlenmesini ve öğrencilerin üst düzey zihinsel becerilerinin ölçülmesini gerektirmektedir.</a:t>
          </a:r>
        </a:p>
      </dgm:t>
    </dgm:pt>
    <dgm:pt modelId="{BE663F83-F652-4713-8BE4-9CC466B12F6B}" type="parTrans" cxnId="{9CFA2578-951E-4E95-9AAC-650D2CCF8CDE}">
      <dgm:prSet/>
      <dgm:spPr/>
      <dgm:t>
        <a:bodyPr/>
        <a:lstStyle/>
        <a:p>
          <a:endParaRPr lang="tr-TR"/>
        </a:p>
      </dgm:t>
    </dgm:pt>
    <dgm:pt modelId="{C205F23F-D42F-44AE-80BB-B7506C916064}" type="sibTrans" cxnId="{9CFA2578-951E-4E95-9AAC-650D2CCF8CDE}">
      <dgm:prSet/>
      <dgm:spPr/>
      <dgm:t>
        <a:bodyPr/>
        <a:lstStyle/>
        <a:p>
          <a:endParaRPr lang="tr-TR"/>
        </a:p>
      </dgm:t>
    </dgm:pt>
    <dgm:pt modelId="{0BBA56CF-68BE-4892-A78A-1FFD10177827}" type="pres">
      <dgm:prSet presAssocID="{FD768C48-66E3-43EC-8CDB-64B9C238AC31}" presName="linear" presStyleCnt="0">
        <dgm:presLayoutVars>
          <dgm:animLvl val="lvl"/>
          <dgm:resizeHandles val="exact"/>
        </dgm:presLayoutVars>
      </dgm:prSet>
      <dgm:spPr/>
    </dgm:pt>
    <dgm:pt modelId="{A3157B65-A1A3-4764-9B28-56FBAE4E57F8}" type="pres">
      <dgm:prSet presAssocID="{049FF397-688C-4310-AD1C-49CC7867DB44}" presName="parentText" presStyleLbl="node1" presStyleIdx="0" presStyleCnt="2" custLinFactY="-50415" custLinFactNeighborY="-100000">
        <dgm:presLayoutVars>
          <dgm:chMax val="0"/>
          <dgm:bulletEnabled val="1"/>
        </dgm:presLayoutVars>
      </dgm:prSet>
      <dgm:spPr/>
    </dgm:pt>
    <dgm:pt modelId="{F0BE31A2-AC03-4CB6-AD30-E9FEEE5B8810}" type="pres">
      <dgm:prSet presAssocID="{7DDAEC06-4305-4E38-8FCA-240DF384452A}" presName="spacer" presStyleCnt="0"/>
      <dgm:spPr/>
    </dgm:pt>
    <dgm:pt modelId="{E6A155B9-1B97-4CF3-8766-84465FDCFA43}" type="pres">
      <dgm:prSet presAssocID="{1A2957D5-40C4-4232-966F-95DE975C5A41}" presName="parentText" presStyleLbl="node1" presStyleIdx="1" presStyleCnt="2">
        <dgm:presLayoutVars>
          <dgm:chMax val="0"/>
          <dgm:bulletEnabled val="1"/>
        </dgm:presLayoutVars>
      </dgm:prSet>
      <dgm:spPr/>
    </dgm:pt>
  </dgm:ptLst>
  <dgm:cxnLst>
    <dgm:cxn modelId="{825F3720-78D3-447A-979B-45DF51D8CF1F}" type="presOf" srcId="{FD768C48-66E3-43EC-8CDB-64B9C238AC31}" destId="{0BBA56CF-68BE-4892-A78A-1FFD10177827}" srcOrd="0" destOrd="0" presId="urn:microsoft.com/office/officeart/2005/8/layout/vList2"/>
    <dgm:cxn modelId="{9CFA2578-951E-4E95-9AAC-650D2CCF8CDE}" srcId="{FD768C48-66E3-43EC-8CDB-64B9C238AC31}" destId="{1A2957D5-40C4-4232-966F-95DE975C5A41}" srcOrd="1" destOrd="0" parTransId="{BE663F83-F652-4713-8BE4-9CC466B12F6B}" sibTransId="{C205F23F-D42F-44AE-80BB-B7506C916064}"/>
    <dgm:cxn modelId="{972D6787-C812-4056-B15A-280325F1F719}" type="presOf" srcId="{049FF397-688C-4310-AD1C-49CC7867DB44}" destId="{A3157B65-A1A3-4764-9B28-56FBAE4E57F8}" srcOrd="0" destOrd="0" presId="urn:microsoft.com/office/officeart/2005/8/layout/vList2"/>
    <dgm:cxn modelId="{A445F8EE-24FB-4437-823F-26A67DDC888D}" srcId="{FD768C48-66E3-43EC-8CDB-64B9C238AC31}" destId="{049FF397-688C-4310-AD1C-49CC7867DB44}" srcOrd="0" destOrd="0" parTransId="{B45E505D-4215-4DF6-9C88-D73891239FDE}" sibTransId="{7DDAEC06-4305-4E38-8FCA-240DF384452A}"/>
    <dgm:cxn modelId="{8620E6F8-08E4-42C8-BBA0-21F5285B7EE8}" type="presOf" srcId="{1A2957D5-40C4-4232-966F-95DE975C5A41}" destId="{E6A155B9-1B97-4CF3-8766-84465FDCFA43}" srcOrd="0" destOrd="0" presId="urn:microsoft.com/office/officeart/2005/8/layout/vList2"/>
    <dgm:cxn modelId="{9DF625B0-5BAF-459F-BF67-ED69E27E1C63}" type="presParOf" srcId="{0BBA56CF-68BE-4892-A78A-1FFD10177827}" destId="{A3157B65-A1A3-4764-9B28-56FBAE4E57F8}" srcOrd="0" destOrd="0" presId="urn:microsoft.com/office/officeart/2005/8/layout/vList2"/>
    <dgm:cxn modelId="{CC76630F-FF93-42AE-8E1E-DD513FD740E3}" type="presParOf" srcId="{0BBA56CF-68BE-4892-A78A-1FFD10177827}" destId="{F0BE31A2-AC03-4CB6-AD30-E9FEEE5B8810}" srcOrd="1" destOrd="0" presId="urn:microsoft.com/office/officeart/2005/8/layout/vList2"/>
    <dgm:cxn modelId="{1CA17023-834F-4797-B808-DBDD86486326}" type="presParOf" srcId="{0BBA56CF-68BE-4892-A78A-1FFD10177827}" destId="{E6A155B9-1B97-4CF3-8766-84465FDCFA4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F0A7D9-21EA-473E-8CC4-5024FBE2EA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A96D1E7-22A6-476F-963B-17081D237947}">
      <dgm:prSet/>
      <dgm:spPr/>
      <dgm:t>
        <a:bodyPr/>
        <a:lstStyle/>
        <a:p>
          <a:pPr algn="just" rtl="0"/>
          <a:r>
            <a:rPr lang="tr-TR"/>
            <a:t>Tüm bu ihtiyaçların giderilmesine yönelik olarak geliştirilen Akademik Becerilerin İzlenmesi ve Değerlendirilmesi (ABİDE) çalışması, öğrencilerimizin örgün eğitimde kazanmış oldukları bilgi ve becerileri kullanma becerilerinin ölçüldüğü bir durum belirleme çalışmasıdır.</a:t>
          </a:r>
        </a:p>
      </dgm:t>
    </dgm:pt>
    <dgm:pt modelId="{445B7650-A3ED-439E-B79A-9D5FF6FCD1BD}" type="parTrans" cxnId="{5D84B0C1-51E4-4ECE-9F63-55267E1BDB6C}">
      <dgm:prSet/>
      <dgm:spPr/>
      <dgm:t>
        <a:bodyPr/>
        <a:lstStyle/>
        <a:p>
          <a:endParaRPr lang="tr-TR"/>
        </a:p>
      </dgm:t>
    </dgm:pt>
    <dgm:pt modelId="{71EBF7AF-5035-478B-841C-240223DFE698}" type="sibTrans" cxnId="{5D84B0C1-51E4-4ECE-9F63-55267E1BDB6C}">
      <dgm:prSet/>
      <dgm:spPr/>
      <dgm:t>
        <a:bodyPr/>
        <a:lstStyle/>
        <a:p>
          <a:endParaRPr lang="tr-TR"/>
        </a:p>
      </dgm:t>
    </dgm:pt>
    <dgm:pt modelId="{DD956A62-6B08-470B-95D5-5AE0BBE65451}" type="pres">
      <dgm:prSet presAssocID="{CDF0A7D9-21EA-473E-8CC4-5024FBE2EAC0}" presName="linear" presStyleCnt="0">
        <dgm:presLayoutVars>
          <dgm:animLvl val="lvl"/>
          <dgm:resizeHandles val="exact"/>
        </dgm:presLayoutVars>
      </dgm:prSet>
      <dgm:spPr/>
    </dgm:pt>
    <dgm:pt modelId="{7C53E29D-04A6-42F9-AE8C-D400B7570C86}" type="pres">
      <dgm:prSet presAssocID="{1A96D1E7-22A6-476F-963B-17081D237947}" presName="parentText" presStyleLbl="node1" presStyleIdx="0" presStyleCnt="1" custScaleY="129748">
        <dgm:presLayoutVars>
          <dgm:chMax val="0"/>
          <dgm:bulletEnabled val="1"/>
        </dgm:presLayoutVars>
      </dgm:prSet>
      <dgm:spPr/>
    </dgm:pt>
  </dgm:ptLst>
  <dgm:cxnLst>
    <dgm:cxn modelId="{109DE687-3E57-4C93-855D-7C174CA64713}" type="presOf" srcId="{CDF0A7D9-21EA-473E-8CC4-5024FBE2EAC0}" destId="{DD956A62-6B08-470B-95D5-5AE0BBE65451}" srcOrd="0" destOrd="0" presId="urn:microsoft.com/office/officeart/2005/8/layout/vList2"/>
    <dgm:cxn modelId="{177C5D9E-850B-4679-9E05-B4D652FE940A}" type="presOf" srcId="{1A96D1E7-22A6-476F-963B-17081D237947}" destId="{7C53E29D-04A6-42F9-AE8C-D400B7570C86}" srcOrd="0" destOrd="0" presId="urn:microsoft.com/office/officeart/2005/8/layout/vList2"/>
    <dgm:cxn modelId="{5D84B0C1-51E4-4ECE-9F63-55267E1BDB6C}" srcId="{CDF0A7D9-21EA-473E-8CC4-5024FBE2EAC0}" destId="{1A96D1E7-22A6-476F-963B-17081D237947}" srcOrd="0" destOrd="0" parTransId="{445B7650-A3ED-439E-B79A-9D5FF6FCD1BD}" sibTransId="{71EBF7AF-5035-478B-841C-240223DFE698}"/>
    <dgm:cxn modelId="{47F35047-11A2-4599-AF6A-7EF3D9264CED}" type="presParOf" srcId="{DD956A62-6B08-470B-95D5-5AE0BBE65451}" destId="{7C53E29D-04A6-42F9-AE8C-D400B7570C8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E91B0F-F134-4DE5-8609-02E75E0D93D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AE35C196-F15E-4922-86BE-A65C62A77B22}">
      <dgm:prSet/>
      <dgm:spPr/>
      <dgm:t>
        <a:bodyPr/>
        <a:lstStyle/>
        <a:p>
          <a:pPr algn="ctr" rtl="0"/>
          <a:r>
            <a:rPr lang="tr-TR" dirty="0"/>
            <a:t>TÜRKÇE</a:t>
          </a:r>
        </a:p>
      </dgm:t>
    </dgm:pt>
    <dgm:pt modelId="{D15310DF-AD69-4905-A0D1-ED633856CE5A}" type="parTrans" cxnId="{7DC03E7E-014B-4586-B77E-97C3DD144A12}">
      <dgm:prSet/>
      <dgm:spPr/>
      <dgm:t>
        <a:bodyPr/>
        <a:lstStyle/>
        <a:p>
          <a:pPr algn="ctr"/>
          <a:endParaRPr lang="tr-TR"/>
        </a:p>
      </dgm:t>
    </dgm:pt>
    <dgm:pt modelId="{43A5342E-B344-41EB-9FEF-D1FC3A678447}" type="sibTrans" cxnId="{7DC03E7E-014B-4586-B77E-97C3DD144A12}">
      <dgm:prSet/>
      <dgm:spPr/>
      <dgm:t>
        <a:bodyPr/>
        <a:lstStyle/>
        <a:p>
          <a:pPr algn="ctr"/>
          <a:endParaRPr lang="tr-TR"/>
        </a:p>
      </dgm:t>
    </dgm:pt>
    <dgm:pt modelId="{403DFF97-1EAF-47BD-93D7-D355C9B98596}" type="pres">
      <dgm:prSet presAssocID="{F7E91B0F-F134-4DE5-8609-02E75E0D93D4}" presName="linear" presStyleCnt="0">
        <dgm:presLayoutVars>
          <dgm:animLvl val="lvl"/>
          <dgm:resizeHandles val="exact"/>
        </dgm:presLayoutVars>
      </dgm:prSet>
      <dgm:spPr/>
    </dgm:pt>
    <dgm:pt modelId="{5B038B85-7AF3-4BD9-B8BC-85D1BF8F35CC}" type="pres">
      <dgm:prSet presAssocID="{AE35C196-F15E-4922-86BE-A65C62A77B22}" presName="parentText" presStyleLbl="node1" presStyleIdx="0" presStyleCnt="1">
        <dgm:presLayoutVars>
          <dgm:chMax val="0"/>
          <dgm:bulletEnabled val="1"/>
        </dgm:presLayoutVars>
      </dgm:prSet>
      <dgm:spPr/>
    </dgm:pt>
  </dgm:ptLst>
  <dgm:cxnLst>
    <dgm:cxn modelId="{23FBB555-B555-4706-9E9E-7ECEAB76FBB4}" type="presOf" srcId="{F7E91B0F-F134-4DE5-8609-02E75E0D93D4}" destId="{403DFF97-1EAF-47BD-93D7-D355C9B98596}" srcOrd="0" destOrd="0" presId="urn:microsoft.com/office/officeart/2005/8/layout/vList2"/>
    <dgm:cxn modelId="{7DC03E7E-014B-4586-B77E-97C3DD144A12}" srcId="{F7E91B0F-F134-4DE5-8609-02E75E0D93D4}" destId="{AE35C196-F15E-4922-86BE-A65C62A77B22}" srcOrd="0" destOrd="0" parTransId="{D15310DF-AD69-4905-A0D1-ED633856CE5A}" sibTransId="{43A5342E-B344-41EB-9FEF-D1FC3A678447}"/>
    <dgm:cxn modelId="{3D1204AE-F135-4526-9577-E6D768D8ADD3}" type="presOf" srcId="{AE35C196-F15E-4922-86BE-A65C62A77B22}" destId="{5B038B85-7AF3-4BD9-B8BC-85D1BF8F35CC}" srcOrd="0" destOrd="0" presId="urn:microsoft.com/office/officeart/2005/8/layout/vList2"/>
    <dgm:cxn modelId="{49EA8635-EEE8-418B-A208-C5956C8C7F5F}" type="presParOf" srcId="{403DFF97-1EAF-47BD-93D7-D355C9B98596}" destId="{5B038B85-7AF3-4BD9-B8BC-85D1BF8F35C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285553-6B7C-47C7-B42A-F0769A0745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167F21EA-CE9B-463F-84B3-86B0655F0563}">
      <dgm:prSet/>
      <dgm:spPr/>
      <dgm:t>
        <a:bodyPr/>
        <a:lstStyle/>
        <a:p>
          <a:pPr algn="ctr" rtl="0"/>
          <a:r>
            <a:rPr lang="tr-TR"/>
            <a:t>MATEMATİK</a:t>
          </a:r>
        </a:p>
      </dgm:t>
    </dgm:pt>
    <dgm:pt modelId="{9B1CB0C0-D4D2-440D-9711-295F8ADB897D}" type="parTrans" cxnId="{C6750EF5-7581-4CE1-977C-EB5F7DE08F51}">
      <dgm:prSet/>
      <dgm:spPr/>
      <dgm:t>
        <a:bodyPr/>
        <a:lstStyle/>
        <a:p>
          <a:endParaRPr lang="tr-TR"/>
        </a:p>
      </dgm:t>
    </dgm:pt>
    <dgm:pt modelId="{F4441E4B-DBEB-4B27-81AB-D175BA9A5629}" type="sibTrans" cxnId="{C6750EF5-7581-4CE1-977C-EB5F7DE08F51}">
      <dgm:prSet/>
      <dgm:spPr/>
      <dgm:t>
        <a:bodyPr/>
        <a:lstStyle/>
        <a:p>
          <a:endParaRPr lang="tr-TR"/>
        </a:p>
      </dgm:t>
    </dgm:pt>
    <dgm:pt modelId="{0222627E-E9F6-47F5-A50C-EB272FDB2486}" type="pres">
      <dgm:prSet presAssocID="{FE285553-6B7C-47C7-B42A-F0769A074558}" presName="linear" presStyleCnt="0">
        <dgm:presLayoutVars>
          <dgm:animLvl val="lvl"/>
          <dgm:resizeHandles val="exact"/>
        </dgm:presLayoutVars>
      </dgm:prSet>
      <dgm:spPr/>
    </dgm:pt>
    <dgm:pt modelId="{735759EA-51E7-4067-9943-CB8D723CA418}" type="pres">
      <dgm:prSet presAssocID="{167F21EA-CE9B-463F-84B3-86B0655F0563}" presName="parentText" presStyleLbl="node1" presStyleIdx="0" presStyleCnt="1" custLinFactNeighborY="-20795">
        <dgm:presLayoutVars>
          <dgm:chMax val="0"/>
          <dgm:bulletEnabled val="1"/>
        </dgm:presLayoutVars>
      </dgm:prSet>
      <dgm:spPr/>
    </dgm:pt>
  </dgm:ptLst>
  <dgm:cxnLst>
    <dgm:cxn modelId="{DF136D74-4902-4588-9D05-36FB1C6B3498}" type="presOf" srcId="{FE285553-6B7C-47C7-B42A-F0769A074558}" destId="{0222627E-E9F6-47F5-A50C-EB272FDB2486}" srcOrd="0" destOrd="0" presId="urn:microsoft.com/office/officeart/2005/8/layout/vList2"/>
    <dgm:cxn modelId="{519604E0-E281-46A4-B760-B352A4DFFC8A}" type="presOf" srcId="{167F21EA-CE9B-463F-84B3-86B0655F0563}" destId="{735759EA-51E7-4067-9943-CB8D723CA418}" srcOrd="0" destOrd="0" presId="urn:microsoft.com/office/officeart/2005/8/layout/vList2"/>
    <dgm:cxn modelId="{C6750EF5-7581-4CE1-977C-EB5F7DE08F51}" srcId="{FE285553-6B7C-47C7-B42A-F0769A074558}" destId="{167F21EA-CE9B-463F-84B3-86B0655F0563}" srcOrd="0" destOrd="0" parTransId="{9B1CB0C0-D4D2-440D-9711-295F8ADB897D}" sibTransId="{F4441E4B-DBEB-4B27-81AB-D175BA9A5629}"/>
    <dgm:cxn modelId="{943C2046-8A55-4B6E-ABEF-5F1805D879CE}" type="presParOf" srcId="{0222627E-E9F6-47F5-A50C-EB272FDB2486}" destId="{735759EA-51E7-4067-9943-CB8D723CA4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5A6E64-A614-42A7-BFAB-946912444C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710C1F9B-2829-4A20-8423-A67D931F2EFC}">
      <dgm:prSet/>
      <dgm:spPr/>
      <dgm:t>
        <a:bodyPr/>
        <a:lstStyle/>
        <a:p>
          <a:pPr algn="ctr" rtl="0"/>
          <a:r>
            <a:rPr lang="tr-TR"/>
            <a:t>FEN BİLİMLERİ</a:t>
          </a:r>
        </a:p>
      </dgm:t>
    </dgm:pt>
    <dgm:pt modelId="{1560147B-A2AA-4593-BF2F-1288D0BEF414}" type="parTrans" cxnId="{B6953B68-EEF2-4167-B1B7-D4274FF8F1C2}">
      <dgm:prSet/>
      <dgm:spPr/>
      <dgm:t>
        <a:bodyPr/>
        <a:lstStyle/>
        <a:p>
          <a:pPr algn="ctr"/>
          <a:endParaRPr lang="tr-TR"/>
        </a:p>
      </dgm:t>
    </dgm:pt>
    <dgm:pt modelId="{0DBE7C98-DC79-46F6-BB76-C8F3F18FC5D2}" type="sibTrans" cxnId="{B6953B68-EEF2-4167-B1B7-D4274FF8F1C2}">
      <dgm:prSet/>
      <dgm:spPr/>
      <dgm:t>
        <a:bodyPr/>
        <a:lstStyle/>
        <a:p>
          <a:pPr algn="ctr"/>
          <a:endParaRPr lang="tr-TR"/>
        </a:p>
      </dgm:t>
    </dgm:pt>
    <dgm:pt modelId="{B5D09612-C68A-4BF2-90B5-469CBE97455C}" type="pres">
      <dgm:prSet presAssocID="{835A6E64-A614-42A7-BFAB-946912444C72}" presName="linear" presStyleCnt="0">
        <dgm:presLayoutVars>
          <dgm:animLvl val="lvl"/>
          <dgm:resizeHandles val="exact"/>
        </dgm:presLayoutVars>
      </dgm:prSet>
      <dgm:spPr/>
    </dgm:pt>
    <dgm:pt modelId="{634DC21F-71AA-4DDC-A612-2391A698B28E}" type="pres">
      <dgm:prSet presAssocID="{710C1F9B-2829-4A20-8423-A67D931F2EFC}" presName="parentText" presStyleLbl="node1" presStyleIdx="0" presStyleCnt="1">
        <dgm:presLayoutVars>
          <dgm:chMax val="0"/>
          <dgm:bulletEnabled val="1"/>
        </dgm:presLayoutVars>
      </dgm:prSet>
      <dgm:spPr/>
    </dgm:pt>
  </dgm:ptLst>
  <dgm:cxnLst>
    <dgm:cxn modelId="{04041119-29E7-43D3-B68C-94044F2231F1}" type="presOf" srcId="{835A6E64-A614-42A7-BFAB-946912444C72}" destId="{B5D09612-C68A-4BF2-90B5-469CBE97455C}" srcOrd="0" destOrd="0" presId="urn:microsoft.com/office/officeart/2005/8/layout/vList2"/>
    <dgm:cxn modelId="{B6953B68-EEF2-4167-B1B7-D4274FF8F1C2}" srcId="{835A6E64-A614-42A7-BFAB-946912444C72}" destId="{710C1F9B-2829-4A20-8423-A67D931F2EFC}" srcOrd="0" destOrd="0" parTransId="{1560147B-A2AA-4593-BF2F-1288D0BEF414}" sibTransId="{0DBE7C98-DC79-46F6-BB76-C8F3F18FC5D2}"/>
    <dgm:cxn modelId="{DAD2CECC-3AE6-46CB-B69D-928D181002ED}" type="presOf" srcId="{710C1F9B-2829-4A20-8423-A67D931F2EFC}" destId="{634DC21F-71AA-4DDC-A612-2391A698B28E}" srcOrd="0" destOrd="0" presId="urn:microsoft.com/office/officeart/2005/8/layout/vList2"/>
    <dgm:cxn modelId="{FFD61F36-82A4-45E0-B363-1DEB74B3583F}" type="presParOf" srcId="{B5D09612-C68A-4BF2-90B5-469CBE97455C}" destId="{634DC21F-71AA-4DDC-A612-2391A698B28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6CC46D-7EE1-4A83-B93C-6D9AA6D9BBE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0A5E9BA6-46D5-4F78-9296-002CF8C654A9}">
      <dgm:prSet/>
      <dgm:spPr/>
      <dgm:t>
        <a:bodyPr/>
        <a:lstStyle/>
        <a:p>
          <a:pPr algn="ctr" rtl="0"/>
          <a:r>
            <a:rPr lang="tr-TR"/>
            <a:t>SOSYAL BİLGİLER</a:t>
          </a:r>
        </a:p>
      </dgm:t>
    </dgm:pt>
    <dgm:pt modelId="{6BA459AB-2301-44A6-8F93-4D6610F9974E}" type="parTrans" cxnId="{38241A20-9C79-4778-965C-B28A032071F4}">
      <dgm:prSet/>
      <dgm:spPr/>
      <dgm:t>
        <a:bodyPr/>
        <a:lstStyle/>
        <a:p>
          <a:endParaRPr lang="tr-TR"/>
        </a:p>
      </dgm:t>
    </dgm:pt>
    <dgm:pt modelId="{D94A51B7-D597-4B0B-918D-EF5199C89C12}" type="sibTrans" cxnId="{38241A20-9C79-4778-965C-B28A032071F4}">
      <dgm:prSet/>
      <dgm:spPr/>
      <dgm:t>
        <a:bodyPr/>
        <a:lstStyle/>
        <a:p>
          <a:endParaRPr lang="tr-TR"/>
        </a:p>
      </dgm:t>
    </dgm:pt>
    <dgm:pt modelId="{67E6CC0E-403B-410C-84B1-5BF7C2C7E61B}" type="pres">
      <dgm:prSet presAssocID="{C96CC46D-7EE1-4A83-B93C-6D9AA6D9BBEE}" presName="linear" presStyleCnt="0">
        <dgm:presLayoutVars>
          <dgm:animLvl val="lvl"/>
          <dgm:resizeHandles val="exact"/>
        </dgm:presLayoutVars>
      </dgm:prSet>
      <dgm:spPr/>
    </dgm:pt>
    <dgm:pt modelId="{BD9CC0AD-A5C5-44F9-A4F3-039BAEC460DC}" type="pres">
      <dgm:prSet presAssocID="{0A5E9BA6-46D5-4F78-9296-002CF8C654A9}" presName="parentText" presStyleLbl="node1" presStyleIdx="0" presStyleCnt="1">
        <dgm:presLayoutVars>
          <dgm:chMax val="0"/>
          <dgm:bulletEnabled val="1"/>
        </dgm:presLayoutVars>
      </dgm:prSet>
      <dgm:spPr/>
    </dgm:pt>
  </dgm:ptLst>
  <dgm:cxnLst>
    <dgm:cxn modelId="{38241A20-9C79-4778-965C-B28A032071F4}" srcId="{C96CC46D-7EE1-4A83-B93C-6D9AA6D9BBEE}" destId="{0A5E9BA6-46D5-4F78-9296-002CF8C654A9}" srcOrd="0" destOrd="0" parTransId="{6BA459AB-2301-44A6-8F93-4D6610F9974E}" sibTransId="{D94A51B7-D597-4B0B-918D-EF5199C89C12}"/>
    <dgm:cxn modelId="{8F920E63-A7B7-4422-8D65-C34F3117EADE}" type="presOf" srcId="{0A5E9BA6-46D5-4F78-9296-002CF8C654A9}" destId="{BD9CC0AD-A5C5-44F9-A4F3-039BAEC460DC}" srcOrd="0" destOrd="0" presId="urn:microsoft.com/office/officeart/2005/8/layout/vList2"/>
    <dgm:cxn modelId="{BAD7A498-FCDB-42E2-9AE2-E4344157FB00}" type="presOf" srcId="{C96CC46D-7EE1-4A83-B93C-6D9AA6D9BBEE}" destId="{67E6CC0E-403B-410C-84B1-5BF7C2C7E61B}" srcOrd="0" destOrd="0" presId="urn:microsoft.com/office/officeart/2005/8/layout/vList2"/>
    <dgm:cxn modelId="{365F207F-9EEE-4CF1-8B07-D0888D1930FC}" type="presParOf" srcId="{67E6CC0E-403B-410C-84B1-5BF7C2C7E61B}" destId="{BD9CC0AD-A5C5-44F9-A4F3-039BAEC460D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9EE6-24A2-4651-996A-9AFB7B9FFC8F}">
      <dsp:nvSpPr>
        <dsp:cNvPr id="0" name=""/>
        <dsp:cNvSpPr/>
      </dsp:nvSpPr>
      <dsp:spPr>
        <a:xfrm>
          <a:off x="4489117" y="1140520"/>
          <a:ext cx="2630921" cy="2000240"/>
        </a:xfrm>
        <a:prstGeom prst="ellipse">
          <a:avLst/>
        </a:prstGeom>
        <a:solidFill>
          <a:schemeClr val="accent3">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tr-TR" sz="2000" b="1" kern="1200" noProof="0" dirty="0">
              <a:latin typeface="Arial" panose="020B0604020202020204" pitchFamily="34" charset="0"/>
              <a:cs typeface="Arial" panose="020B0604020202020204" pitchFamily="34" charset="0"/>
            </a:rPr>
            <a:t>Değerlendirme Yapılan Alanlar</a:t>
          </a:r>
        </a:p>
        <a:p>
          <a:pPr marL="0" lvl="0" indent="0" algn="ctr" defTabSz="889000" rtl="1">
            <a:lnSpc>
              <a:spcPct val="90000"/>
            </a:lnSpc>
            <a:spcBef>
              <a:spcPct val="0"/>
            </a:spcBef>
            <a:spcAft>
              <a:spcPct val="35000"/>
            </a:spcAft>
            <a:buNone/>
          </a:pPr>
          <a:r>
            <a:rPr lang="tr-TR" sz="2000" b="1" kern="1200" noProof="0" dirty="0">
              <a:latin typeface="Arial" panose="020B0604020202020204" pitchFamily="34" charset="0"/>
              <a:cs typeface="Arial" panose="020B0604020202020204" pitchFamily="34" charset="0"/>
            </a:rPr>
            <a:t>8. Sınıf Düzeyinde</a:t>
          </a:r>
        </a:p>
      </dsp:txBody>
      <dsp:txXfrm>
        <a:off x="4874406" y="1433448"/>
        <a:ext cx="1860343" cy="1414384"/>
      </dsp:txXfrm>
    </dsp:sp>
    <dsp:sp modelId="{1EA0B330-A62A-423B-9436-56354426AF14}">
      <dsp:nvSpPr>
        <dsp:cNvPr id="0" name=""/>
        <dsp:cNvSpPr/>
      </dsp:nvSpPr>
      <dsp:spPr>
        <a:xfrm rot="10800000">
          <a:off x="3554586" y="163841"/>
          <a:ext cx="3859965" cy="4023633"/>
        </a:xfrm>
        <a:prstGeom prst="blockArc">
          <a:avLst>
            <a:gd name="adj1" fmla="val 16509444"/>
            <a:gd name="adj2" fmla="val 5088054"/>
            <a:gd name="adj3" fmla="val 5240"/>
          </a:avLst>
        </a:prstGeom>
        <a:solidFill>
          <a:schemeClr val="accent3">
            <a:hueOff val="-1414192"/>
            <a:satOff val="6425"/>
            <a:lumOff val="-7451"/>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641F8A4-CF11-4116-B4E6-8425449904ED}">
      <dsp:nvSpPr>
        <dsp:cNvPr id="0" name=""/>
        <dsp:cNvSpPr/>
      </dsp:nvSpPr>
      <dsp:spPr>
        <a:xfrm>
          <a:off x="3999162" y="5906"/>
          <a:ext cx="1025368" cy="1025923"/>
        </a:xfrm>
        <a:prstGeom prst="ellipse">
          <a:avLst/>
        </a:prstGeom>
        <a:blipFill rotWithShape="1">
          <a:blip xmlns:r="http://schemas.openxmlformats.org/officeDocument/2006/relationships" r:embed="rId1" cstate="screen">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a:ext>
            </a:extLst>
          </a:blip>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E1806DE-992B-4280-BAAA-DE6487DCDC77}">
      <dsp:nvSpPr>
        <dsp:cNvPr id="0" name=""/>
        <dsp:cNvSpPr/>
      </dsp:nvSpPr>
      <dsp:spPr>
        <a:xfrm>
          <a:off x="2512950" y="19030"/>
          <a:ext cx="1373619" cy="9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r" defTabSz="1244600" rtl="1">
            <a:lnSpc>
              <a:spcPct val="90000"/>
            </a:lnSpc>
            <a:spcBef>
              <a:spcPct val="0"/>
            </a:spcBef>
            <a:spcAft>
              <a:spcPct val="10000"/>
            </a:spcAft>
            <a:buNone/>
          </a:pPr>
          <a:r>
            <a:rPr lang="tr-TR" sz="2800" b="1" kern="1200" noProof="0" dirty="0">
              <a:latin typeface="Arial" panose="020B0604020202020204" pitchFamily="34" charset="0"/>
              <a:cs typeface="Arial" panose="020B0604020202020204" pitchFamily="34" charset="0"/>
            </a:rPr>
            <a:t>Türkçe</a:t>
          </a:r>
        </a:p>
      </dsp:txBody>
      <dsp:txXfrm>
        <a:off x="2512950" y="19030"/>
        <a:ext cx="1373619" cy="993111"/>
      </dsp:txXfrm>
    </dsp:sp>
    <dsp:sp modelId="{77A0B099-F151-4504-8E4F-8BD8140EAEFC}">
      <dsp:nvSpPr>
        <dsp:cNvPr id="0" name=""/>
        <dsp:cNvSpPr/>
      </dsp:nvSpPr>
      <dsp:spPr>
        <a:xfrm>
          <a:off x="3165035" y="1042123"/>
          <a:ext cx="1126689" cy="932564"/>
        </a:xfrm>
        <a:prstGeom prst="ellipse">
          <a:avLst/>
        </a:prstGeom>
        <a:blipFill rotWithShape="1">
          <a:blip xmlns:r="http://schemas.openxmlformats.org/officeDocument/2006/relationships" r:embed="rId2" cstate="screen">
            <a:duotone>
              <a:schemeClr val="accent3">
                <a:hueOff val="-483864"/>
                <a:satOff val="-312"/>
                <a:lumOff val="-601"/>
                <a:alphaOff val="0"/>
                <a:shade val="20000"/>
                <a:satMod val="200000"/>
              </a:schemeClr>
              <a:schemeClr val="accent3">
                <a:hueOff val="-483864"/>
                <a:satOff val="-312"/>
                <a:lumOff val="-601"/>
                <a:alphaOff val="0"/>
                <a:tint val="12000"/>
                <a:satMod val="190000"/>
              </a:schemeClr>
            </a:duotone>
            <a:extLst>
              <a:ext uri="{28A0092B-C50C-407E-A947-70E740481C1C}">
                <a14:useLocalDpi xmlns:a14="http://schemas.microsoft.com/office/drawing/2010/main"/>
              </a:ext>
            </a:extLst>
          </a:blip>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8708347-A973-44E7-966C-20EDA5E305B4}">
      <dsp:nvSpPr>
        <dsp:cNvPr id="0" name=""/>
        <dsp:cNvSpPr/>
      </dsp:nvSpPr>
      <dsp:spPr>
        <a:xfrm>
          <a:off x="386864" y="991039"/>
          <a:ext cx="2690879" cy="9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r" defTabSz="1244600" rtl="1">
            <a:lnSpc>
              <a:spcPct val="90000"/>
            </a:lnSpc>
            <a:spcBef>
              <a:spcPct val="0"/>
            </a:spcBef>
            <a:spcAft>
              <a:spcPct val="10000"/>
            </a:spcAft>
            <a:buNone/>
          </a:pPr>
          <a:r>
            <a:rPr lang="tr-TR" sz="2800" b="1" kern="1200" noProof="0" dirty="0">
              <a:latin typeface="Arial" panose="020B0604020202020204" pitchFamily="34" charset="0"/>
              <a:cs typeface="Arial" panose="020B0604020202020204" pitchFamily="34" charset="0"/>
            </a:rPr>
            <a:t>Matematik</a:t>
          </a:r>
        </a:p>
      </dsp:txBody>
      <dsp:txXfrm>
        <a:off x="386864" y="991039"/>
        <a:ext cx="2690879" cy="993111"/>
      </dsp:txXfrm>
    </dsp:sp>
    <dsp:sp modelId="{07F3DE25-1642-45C2-B4F6-1F381AF4B3C9}">
      <dsp:nvSpPr>
        <dsp:cNvPr id="0" name=""/>
        <dsp:cNvSpPr/>
      </dsp:nvSpPr>
      <dsp:spPr>
        <a:xfrm>
          <a:off x="3199077" y="2449907"/>
          <a:ext cx="1117536" cy="858482"/>
        </a:xfrm>
        <a:prstGeom prst="ellipse">
          <a:avLst/>
        </a:prstGeom>
        <a:blipFill rotWithShape="1">
          <a:blip xmlns:r="http://schemas.openxmlformats.org/officeDocument/2006/relationships" r:embed="rId3" cstate="screen">
            <a:duotone>
              <a:schemeClr val="accent3">
                <a:hueOff val="-967728"/>
                <a:satOff val="-623"/>
                <a:lumOff val="-1203"/>
                <a:alphaOff val="0"/>
                <a:shade val="20000"/>
                <a:satMod val="200000"/>
              </a:schemeClr>
              <a:schemeClr val="accent3">
                <a:hueOff val="-967728"/>
                <a:satOff val="-623"/>
                <a:lumOff val="-1203"/>
                <a:alphaOff val="0"/>
                <a:tint val="12000"/>
                <a:satMod val="190000"/>
              </a:schemeClr>
            </a:duotone>
            <a:extLst>
              <a:ext uri="{28A0092B-C50C-407E-A947-70E740481C1C}">
                <a14:useLocalDpi xmlns:a14="http://schemas.microsoft.com/office/drawing/2010/main"/>
              </a:ext>
            </a:extLst>
          </a:blip>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4DAAE03-8AA3-4374-B236-819FD4BAD3C8}">
      <dsp:nvSpPr>
        <dsp:cNvPr id="0" name=""/>
        <dsp:cNvSpPr/>
      </dsp:nvSpPr>
      <dsp:spPr>
        <a:xfrm>
          <a:off x="150862" y="2407023"/>
          <a:ext cx="2986317" cy="9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r" defTabSz="1244600" rtl="1">
            <a:lnSpc>
              <a:spcPct val="90000"/>
            </a:lnSpc>
            <a:spcBef>
              <a:spcPct val="0"/>
            </a:spcBef>
            <a:spcAft>
              <a:spcPct val="10000"/>
            </a:spcAft>
            <a:buNone/>
          </a:pPr>
          <a:r>
            <a:rPr lang="tr-TR" sz="2800" b="1" kern="1200" noProof="0" dirty="0">
              <a:latin typeface="Arial" panose="020B0604020202020204" pitchFamily="34" charset="0"/>
              <a:cs typeface="Arial" panose="020B0604020202020204" pitchFamily="34" charset="0"/>
            </a:rPr>
            <a:t>Fen Bilimleri</a:t>
          </a:r>
        </a:p>
      </dsp:txBody>
      <dsp:txXfrm>
        <a:off x="150862" y="2407023"/>
        <a:ext cx="2986317" cy="993111"/>
      </dsp:txXfrm>
    </dsp:sp>
    <dsp:sp modelId="{37E17C6F-ED68-448D-88C1-BFA2E9B6DD18}">
      <dsp:nvSpPr>
        <dsp:cNvPr id="0" name=""/>
        <dsp:cNvSpPr/>
      </dsp:nvSpPr>
      <dsp:spPr>
        <a:xfrm>
          <a:off x="3952072" y="3423014"/>
          <a:ext cx="1119547" cy="889742"/>
        </a:xfrm>
        <a:prstGeom prst="ellipse">
          <a:avLst/>
        </a:prstGeom>
        <a:blipFill rotWithShape="1">
          <a:blip xmlns:r="http://schemas.openxmlformats.org/officeDocument/2006/relationships" r:embed="rId4" cstate="screen">
            <a:duotone>
              <a:schemeClr val="accent3">
                <a:hueOff val="-1451592"/>
                <a:satOff val="-935"/>
                <a:lumOff val="-1804"/>
                <a:alphaOff val="0"/>
                <a:shade val="20000"/>
                <a:satMod val="200000"/>
              </a:schemeClr>
              <a:schemeClr val="accent3">
                <a:hueOff val="-1451592"/>
                <a:satOff val="-935"/>
                <a:lumOff val="-1804"/>
                <a:alphaOff val="0"/>
                <a:tint val="12000"/>
                <a:satMod val="190000"/>
              </a:schemeClr>
            </a:duotone>
            <a:extLst>
              <a:ext uri="{28A0092B-C50C-407E-A947-70E740481C1C}">
                <a14:useLocalDpi xmlns:a14="http://schemas.microsoft.com/office/drawing/2010/main"/>
              </a:ext>
            </a:extLst>
          </a:blip>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658C117-7785-4D2C-B987-9EA97BF9F6B2}">
      <dsp:nvSpPr>
        <dsp:cNvPr id="0" name=""/>
        <dsp:cNvSpPr/>
      </dsp:nvSpPr>
      <dsp:spPr>
        <a:xfrm>
          <a:off x="182791" y="3381829"/>
          <a:ext cx="3619390" cy="9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r" defTabSz="1244600" rtl="1">
            <a:lnSpc>
              <a:spcPct val="90000"/>
            </a:lnSpc>
            <a:spcBef>
              <a:spcPct val="0"/>
            </a:spcBef>
            <a:spcAft>
              <a:spcPct val="10000"/>
            </a:spcAft>
            <a:buNone/>
          </a:pPr>
          <a:r>
            <a:rPr lang="tr-TR" sz="2800" b="1" kern="1200" noProof="0" dirty="0">
              <a:latin typeface="Arial" panose="020B0604020202020204" pitchFamily="34" charset="0"/>
              <a:cs typeface="Arial" panose="020B0604020202020204" pitchFamily="34" charset="0"/>
            </a:rPr>
            <a:t>Sosyal Bilimler</a:t>
          </a:r>
        </a:p>
      </dsp:txBody>
      <dsp:txXfrm>
        <a:off x="182791" y="3381829"/>
        <a:ext cx="3619390" cy="993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57B65-A1A3-4764-9B28-56FBAE4E57F8}">
      <dsp:nvSpPr>
        <dsp:cNvPr id="0" name=""/>
        <dsp:cNvSpPr/>
      </dsp:nvSpPr>
      <dsp:spPr>
        <a:xfrm>
          <a:off x="0" y="0"/>
          <a:ext cx="10667999" cy="164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just" defTabSz="1333500" rtl="0">
            <a:lnSpc>
              <a:spcPct val="90000"/>
            </a:lnSpc>
            <a:spcBef>
              <a:spcPct val="0"/>
            </a:spcBef>
            <a:spcAft>
              <a:spcPct val="35000"/>
            </a:spcAft>
            <a:buNone/>
          </a:pPr>
          <a:r>
            <a:rPr lang="tr-TR" sz="3000" kern="1200"/>
            <a:t>Eğitim sistemimizde yer alan öğretim programlarının hedefleri, öğrencilerin okulda ne öğrendiklerinden çok, öğrendikleri ile </a:t>
          </a:r>
          <a:r>
            <a:rPr lang="tr-TR" sz="3000" b="1" kern="1200"/>
            <a:t>neler yapabildikleri </a:t>
          </a:r>
          <a:r>
            <a:rPr lang="tr-TR" sz="3000" kern="1200"/>
            <a:t>üzerinde yoğunlaşmaktadır. </a:t>
          </a:r>
        </a:p>
      </dsp:txBody>
      <dsp:txXfrm>
        <a:off x="80532" y="80532"/>
        <a:ext cx="10506935" cy="1488636"/>
      </dsp:txXfrm>
    </dsp:sp>
    <dsp:sp modelId="{E6A155B9-1B97-4CF3-8766-84465FDCFA43}">
      <dsp:nvSpPr>
        <dsp:cNvPr id="0" name=""/>
        <dsp:cNvSpPr/>
      </dsp:nvSpPr>
      <dsp:spPr>
        <a:xfrm>
          <a:off x="0" y="1741314"/>
          <a:ext cx="10667999" cy="164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just" defTabSz="1333500" rtl="0">
            <a:lnSpc>
              <a:spcPct val="90000"/>
            </a:lnSpc>
            <a:spcBef>
              <a:spcPct val="0"/>
            </a:spcBef>
            <a:spcAft>
              <a:spcPct val="35000"/>
            </a:spcAft>
            <a:buNone/>
          </a:pPr>
          <a:r>
            <a:rPr lang="tr-TR" sz="3000" kern="1200"/>
            <a:t>Bu durum, öğrencilerin öğrendiklerini </a:t>
          </a:r>
          <a:r>
            <a:rPr lang="tr-TR" sz="3000" b="1" kern="1200"/>
            <a:t>gündelik yaşamda kullanabilme </a:t>
          </a:r>
          <a:r>
            <a:rPr lang="tr-TR" sz="3000" kern="1200"/>
            <a:t>durumlarının belirlenmesini ve öğrencilerin üst düzey zihinsel becerilerinin ölçülmesini gerektirmektedir.</a:t>
          </a:r>
        </a:p>
      </dsp:txBody>
      <dsp:txXfrm>
        <a:off x="80532" y="1821846"/>
        <a:ext cx="10506935" cy="1488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3E29D-04A6-42F9-AE8C-D400B7570C86}">
      <dsp:nvSpPr>
        <dsp:cNvPr id="0" name=""/>
        <dsp:cNvSpPr/>
      </dsp:nvSpPr>
      <dsp:spPr>
        <a:xfrm>
          <a:off x="0" y="196069"/>
          <a:ext cx="10980821" cy="15696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rtl="0">
            <a:lnSpc>
              <a:spcPct val="90000"/>
            </a:lnSpc>
            <a:spcBef>
              <a:spcPct val="0"/>
            </a:spcBef>
            <a:spcAft>
              <a:spcPct val="35000"/>
            </a:spcAft>
            <a:buNone/>
          </a:pPr>
          <a:r>
            <a:rPr lang="tr-TR" sz="2200" kern="1200"/>
            <a:t>Tüm bu ihtiyaçların giderilmesine yönelik olarak geliştirilen Akademik Becerilerin İzlenmesi ve Değerlendirilmesi (ABİDE) çalışması, öğrencilerimizin örgün eğitimde kazanmış oldukları bilgi ve becerileri kullanma becerilerinin ölçüldüğü bir durum belirleme çalışmasıdır.</a:t>
          </a:r>
        </a:p>
      </dsp:txBody>
      <dsp:txXfrm>
        <a:off x="76625" y="272694"/>
        <a:ext cx="10827571" cy="14164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38B85-7AF3-4BD9-B8BC-85D1BF8F35CC}">
      <dsp:nvSpPr>
        <dsp:cNvPr id="0" name=""/>
        <dsp:cNvSpPr/>
      </dsp:nvSpPr>
      <dsp:spPr>
        <a:xfrm>
          <a:off x="0" y="508541"/>
          <a:ext cx="9065456"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tr-TR" sz="6500" kern="1200" dirty="0"/>
            <a:t>TÜRKÇE</a:t>
          </a:r>
        </a:p>
      </dsp:txBody>
      <dsp:txXfrm>
        <a:off x="76105" y="584646"/>
        <a:ext cx="8913246" cy="1406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759EA-51E7-4067-9943-CB8D723CA418}">
      <dsp:nvSpPr>
        <dsp:cNvPr id="0" name=""/>
        <dsp:cNvSpPr/>
      </dsp:nvSpPr>
      <dsp:spPr>
        <a:xfrm>
          <a:off x="0" y="184342"/>
          <a:ext cx="9065456"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tr-TR" sz="6500" kern="1200"/>
            <a:t>MATEMATİK</a:t>
          </a:r>
        </a:p>
      </dsp:txBody>
      <dsp:txXfrm>
        <a:off x="76105" y="260447"/>
        <a:ext cx="8913246" cy="1406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DC21F-71AA-4DDC-A612-2391A698B28E}">
      <dsp:nvSpPr>
        <dsp:cNvPr id="0" name=""/>
        <dsp:cNvSpPr/>
      </dsp:nvSpPr>
      <dsp:spPr>
        <a:xfrm>
          <a:off x="0" y="508541"/>
          <a:ext cx="9065456"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tr-TR" sz="6500" kern="1200"/>
            <a:t>FEN BİLİMLERİ</a:t>
          </a:r>
        </a:p>
      </dsp:txBody>
      <dsp:txXfrm>
        <a:off x="76105" y="584646"/>
        <a:ext cx="8913246" cy="14068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CC0AD-A5C5-44F9-A4F3-039BAEC460DC}">
      <dsp:nvSpPr>
        <dsp:cNvPr id="0" name=""/>
        <dsp:cNvSpPr/>
      </dsp:nvSpPr>
      <dsp:spPr>
        <a:xfrm>
          <a:off x="0" y="508541"/>
          <a:ext cx="9065456"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tr-TR" sz="6500" kern="1200"/>
            <a:t>SOSYAL BİLGİLER</a:t>
          </a:r>
        </a:p>
      </dsp:txBody>
      <dsp:txXfrm>
        <a:off x="76105" y="584646"/>
        <a:ext cx="8913246" cy="1406815"/>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3">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4D046C5-D051-4D74-96C7-4C3B967743F5}" type="datetime1">
              <a:rPr lang="tr-TR" smtClean="0"/>
              <a:t>19.06.2019</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286890-466E-41CD-A28A-B1EBDF22CA33}" type="slidenum">
              <a:rPr lang="tr-TR" smtClean="0"/>
              <a:t>‹#›</a:t>
            </a:fld>
            <a:endParaRPr lang="tr-TR"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CECE8-F93A-46C3-8C3B-C1A51A1B7553}" type="datetime1">
              <a:rPr lang="tr-TR" smtClean="0"/>
              <a:pPr/>
              <a:t>19.06.2019</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27CD11A-EED3-40CE-98A3-28FEE84867B3}" type="slidenum">
              <a:rPr lang="tr-TR" smtClean="0"/>
              <a:t>‹#›</a:t>
            </a:fld>
            <a:endParaRPr lang="tr-TR"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927CD11A-EED3-40CE-98A3-28FEE84867B3}" type="slidenum">
              <a:rPr lang="tr-TR" smtClean="0"/>
              <a:t>1</a:t>
            </a:fld>
            <a:endParaRPr lang="tr-TR" dirty="0"/>
          </a:p>
        </p:txBody>
      </p:sp>
    </p:spTree>
    <p:extLst>
      <p:ext uri="{BB962C8B-B14F-4D97-AF65-F5344CB8AC3E}">
        <p14:creationId xmlns:p14="http://schemas.microsoft.com/office/powerpoint/2010/main" val="249116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10</a:t>
            </a:fld>
            <a:endParaRPr lang="tr-TR" dirty="0"/>
          </a:p>
        </p:txBody>
      </p:sp>
    </p:spTree>
    <p:extLst>
      <p:ext uri="{BB962C8B-B14F-4D97-AF65-F5344CB8AC3E}">
        <p14:creationId xmlns:p14="http://schemas.microsoft.com/office/powerpoint/2010/main" val="135647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11</a:t>
            </a:fld>
            <a:endParaRPr lang="tr-TR" dirty="0"/>
          </a:p>
        </p:txBody>
      </p:sp>
    </p:spTree>
    <p:extLst>
      <p:ext uri="{BB962C8B-B14F-4D97-AF65-F5344CB8AC3E}">
        <p14:creationId xmlns:p14="http://schemas.microsoft.com/office/powerpoint/2010/main" val="407916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12</a:t>
            </a:fld>
            <a:endParaRPr lang="tr-TR" dirty="0"/>
          </a:p>
        </p:txBody>
      </p:sp>
    </p:spTree>
    <p:extLst>
      <p:ext uri="{BB962C8B-B14F-4D97-AF65-F5344CB8AC3E}">
        <p14:creationId xmlns:p14="http://schemas.microsoft.com/office/powerpoint/2010/main" val="47236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13</a:t>
            </a:fld>
            <a:endParaRPr lang="tr-TR" dirty="0"/>
          </a:p>
        </p:txBody>
      </p:sp>
    </p:spTree>
    <p:extLst>
      <p:ext uri="{BB962C8B-B14F-4D97-AF65-F5344CB8AC3E}">
        <p14:creationId xmlns:p14="http://schemas.microsoft.com/office/powerpoint/2010/main" val="3879522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14</a:t>
            </a:fld>
            <a:endParaRPr lang="tr-TR" dirty="0"/>
          </a:p>
        </p:txBody>
      </p:sp>
    </p:spTree>
    <p:extLst>
      <p:ext uri="{BB962C8B-B14F-4D97-AF65-F5344CB8AC3E}">
        <p14:creationId xmlns:p14="http://schemas.microsoft.com/office/powerpoint/2010/main" val="271438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15</a:t>
            </a:fld>
            <a:endParaRPr lang="tr-TR" dirty="0"/>
          </a:p>
        </p:txBody>
      </p:sp>
    </p:spTree>
    <p:extLst>
      <p:ext uri="{BB962C8B-B14F-4D97-AF65-F5344CB8AC3E}">
        <p14:creationId xmlns:p14="http://schemas.microsoft.com/office/powerpoint/2010/main" val="1544438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16</a:t>
            </a:fld>
            <a:endParaRPr lang="tr-TR" dirty="0"/>
          </a:p>
        </p:txBody>
      </p:sp>
    </p:spTree>
    <p:extLst>
      <p:ext uri="{BB962C8B-B14F-4D97-AF65-F5344CB8AC3E}">
        <p14:creationId xmlns:p14="http://schemas.microsoft.com/office/powerpoint/2010/main" val="3927795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17</a:t>
            </a:fld>
            <a:endParaRPr lang="tr-TR" dirty="0"/>
          </a:p>
        </p:txBody>
      </p:sp>
    </p:spTree>
    <p:extLst>
      <p:ext uri="{BB962C8B-B14F-4D97-AF65-F5344CB8AC3E}">
        <p14:creationId xmlns:p14="http://schemas.microsoft.com/office/powerpoint/2010/main" val="3704941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18</a:t>
            </a:fld>
            <a:endParaRPr lang="tr-TR" dirty="0"/>
          </a:p>
        </p:txBody>
      </p:sp>
    </p:spTree>
    <p:extLst>
      <p:ext uri="{BB962C8B-B14F-4D97-AF65-F5344CB8AC3E}">
        <p14:creationId xmlns:p14="http://schemas.microsoft.com/office/powerpoint/2010/main" val="2339610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19</a:t>
            </a:fld>
            <a:endParaRPr lang="tr-TR" dirty="0"/>
          </a:p>
        </p:txBody>
      </p:sp>
    </p:spTree>
    <p:extLst>
      <p:ext uri="{BB962C8B-B14F-4D97-AF65-F5344CB8AC3E}">
        <p14:creationId xmlns:p14="http://schemas.microsoft.com/office/powerpoint/2010/main" val="10606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a:t>
            </a:fld>
            <a:endParaRPr lang="tr-TR" dirty="0"/>
          </a:p>
        </p:txBody>
      </p:sp>
    </p:spTree>
    <p:extLst>
      <p:ext uri="{BB962C8B-B14F-4D97-AF65-F5344CB8AC3E}">
        <p14:creationId xmlns:p14="http://schemas.microsoft.com/office/powerpoint/2010/main" val="108833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20</a:t>
            </a:fld>
            <a:endParaRPr lang="tr-TR" dirty="0"/>
          </a:p>
        </p:txBody>
      </p:sp>
    </p:spTree>
    <p:extLst>
      <p:ext uri="{BB962C8B-B14F-4D97-AF65-F5344CB8AC3E}">
        <p14:creationId xmlns:p14="http://schemas.microsoft.com/office/powerpoint/2010/main" val="1481449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21</a:t>
            </a:fld>
            <a:endParaRPr lang="tr-TR" dirty="0"/>
          </a:p>
        </p:txBody>
      </p:sp>
    </p:spTree>
    <p:extLst>
      <p:ext uri="{BB962C8B-B14F-4D97-AF65-F5344CB8AC3E}">
        <p14:creationId xmlns:p14="http://schemas.microsoft.com/office/powerpoint/2010/main" val="2647233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22</a:t>
            </a:fld>
            <a:endParaRPr lang="tr-TR" dirty="0"/>
          </a:p>
        </p:txBody>
      </p:sp>
    </p:spTree>
    <p:extLst>
      <p:ext uri="{BB962C8B-B14F-4D97-AF65-F5344CB8AC3E}">
        <p14:creationId xmlns:p14="http://schemas.microsoft.com/office/powerpoint/2010/main" val="35988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23</a:t>
            </a:fld>
            <a:endParaRPr lang="tr-TR" dirty="0"/>
          </a:p>
        </p:txBody>
      </p:sp>
    </p:spTree>
    <p:extLst>
      <p:ext uri="{BB962C8B-B14F-4D97-AF65-F5344CB8AC3E}">
        <p14:creationId xmlns:p14="http://schemas.microsoft.com/office/powerpoint/2010/main" val="2602495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24</a:t>
            </a:fld>
            <a:endParaRPr lang="tr-TR" dirty="0"/>
          </a:p>
        </p:txBody>
      </p:sp>
    </p:spTree>
    <p:extLst>
      <p:ext uri="{BB962C8B-B14F-4D97-AF65-F5344CB8AC3E}">
        <p14:creationId xmlns:p14="http://schemas.microsoft.com/office/powerpoint/2010/main" val="2669546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25</a:t>
            </a:fld>
            <a:endParaRPr lang="tr-TR" dirty="0"/>
          </a:p>
        </p:txBody>
      </p:sp>
    </p:spTree>
    <p:extLst>
      <p:ext uri="{BB962C8B-B14F-4D97-AF65-F5344CB8AC3E}">
        <p14:creationId xmlns:p14="http://schemas.microsoft.com/office/powerpoint/2010/main" val="293943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26</a:t>
            </a:fld>
            <a:endParaRPr lang="tr-TR" dirty="0"/>
          </a:p>
        </p:txBody>
      </p:sp>
    </p:spTree>
    <p:extLst>
      <p:ext uri="{BB962C8B-B14F-4D97-AF65-F5344CB8AC3E}">
        <p14:creationId xmlns:p14="http://schemas.microsoft.com/office/powerpoint/2010/main" val="861328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27</a:t>
            </a:fld>
            <a:endParaRPr lang="tr-TR" dirty="0"/>
          </a:p>
        </p:txBody>
      </p:sp>
    </p:spTree>
    <p:extLst>
      <p:ext uri="{BB962C8B-B14F-4D97-AF65-F5344CB8AC3E}">
        <p14:creationId xmlns:p14="http://schemas.microsoft.com/office/powerpoint/2010/main" val="1177742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28</a:t>
            </a:fld>
            <a:endParaRPr lang="tr-TR" dirty="0"/>
          </a:p>
        </p:txBody>
      </p:sp>
    </p:spTree>
    <p:extLst>
      <p:ext uri="{BB962C8B-B14F-4D97-AF65-F5344CB8AC3E}">
        <p14:creationId xmlns:p14="http://schemas.microsoft.com/office/powerpoint/2010/main" val="3224776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29</a:t>
            </a:fld>
            <a:endParaRPr lang="tr-TR" dirty="0"/>
          </a:p>
        </p:txBody>
      </p:sp>
    </p:spTree>
    <p:extLst>
      <p:ext uri="{BB962C8B-B14F-4D97-AF65-F5344CB8AC3E}">
        <p14:creationId xmlns:p14="http://schemas.microsoft.com/office/powerpoint/2010/main" val="8157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a:t>
            </a:fld>
            <a:endParaRPr lang="tr-TR" dirty="0"/>
          </a:p>
        </p:txBody>
      </p:sp>
    </p:spTree>
    <p:extLst>
      <p:ext uri="{BB962C8B-B14F-4D97-AF65-F5344CB8AC3E}">
        <p14:creationId xmlns:p14="http://schemas.microsoft.com/office/powerpoint/2010/main" val="3784705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30</a:t>
            </a:fld>
            <a:endParaRPr lang="tr-TR" dirty="0"/>
          </a:p>
        </p:txBody>
      </p:sp>
    </p:spTree>
    <p:extLst>
      <p:ext uri="{BB962C8B-B14F-4D97-AF65-F5344CB8AC3E}">
        <p14:creationId xmlns:p14="http://schemas.microsoft.com/office/powerpoint/2010/main" val="2402201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31</a:t>
            </a:fld>
            <a:endParaRPr lang="tr-TR" dirty="0"/>
          </a:p>
        </p:txBody>
      </p:sp>
    </p:spTree>
    <p:extLst>
      <p:ext uri="{BB962C8B-B14F-4D97-AF65-F5344CB8AC3E}">
        <p14:creationId xmlns:p14="http://schemas.microsoft.com/office/powerpoint/2010/main" val="519647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32</a:t>
            </a:fld>
            <a:endParaRPr lang="tr-TR" dirty="0"/>
          </a:p>
        </p:txBody>
      </p:sp>
    </p:spTree>
    <p:extLst>
      <p:ext uri="{BB962C8B-B14F-4D97-AF65-F5344CB8AC3E}">
        <p14:creationId xmlns:p14="http://schemas.microsoft.com/office/powerpoint/2010/main" val="370363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33</a:t>
            </a:fld>
            <a:endParaRPr lang="tr-TR" dirty="0"/>
          </a:p>
        </p:txBody>
      </p:sp>
    </p:spTree>
    <p:extLst>
      <p:ext uri="{BB962C8B-B14F-4D97-AF65-F5344CB8AC3E}">
        <p14:creationId xmlns:p14="http://schemas.microsoft.com/office/powerpoint/2010/main" val="308066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34</a:t>
            </a:fld>
            <a:endParaRPr lang="tr-TR" dirty="0"/>
          </a:p>
        </p:txBody>
      </p:sp>
    </p:spTree>
    <p:extLst>
      <p:ext uri="{BB962C8B-B14F-4D97-AF65-F5344CB8AC3E}">
        <p14:creationId xmlns:p14="http://schemas.microsoft.com/office/powerpoint/2010/main" val="2686407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35</a:t>
            </a:fld>
            <a:endParaRPr lang="tr-TR" dirty="0"/>
          </a:p>
        </p:txBody>
      </p:sp>
    </p:spTree>
    <p:extLst>
      <p:ext uri="{BB962C8B-B14F-4D97-AF65-F5344CB8AC3E}">
        <p14:creationId xmlns:p14="http://schemas.microsoft.com/office/powerpoint/2010/main" val="3698173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36</a:t>
            </a:fld>
            <a:endParaRPr lang="tr-TR" dirty="0"/>
          </a:p>
        </p:txBody>
      </p:sp>
    </p:spTree>
    <p:extLst>
      <p:ext uri="{BB962C8B-B14F-4D97-AF65-F5344CB8AC3E}">
        <p14:creationId xmlns:p14="http://schemas.microsoft.com/office/powerpoint/2010/main" val="264511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37</a:t>
            </a:fld>
            <a:endParaRPr lang="tr-TR" dirty="0"/>
          </a:p>
        </p:txBody>
      </p:sp>
    </p:spTree>
    <p:extLst>
      <p:ext uri="{BB962C8B-B14F-4D97-AF65-F5344CB8AC3E}">
        <p14:creationId xmlns:p14="http://schemas.microsoft.com/office/powerpoint/2010/main" val="1185442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38</a:t>
            </a:fld>
            <a:endParaRPr lang="tr-TR" dirty="0"/>
          </a:p>
        </p:txBody>
      </p:sp>
    </p:spTree>
    <p:extLst>
      <p:ext uri="{BB962C8B-B14F-4D97-AF65-F5344CB8AC3E}">
        <p14:creationId xmlns:p14="http://schemas.microsoft.com/office/powerpoint/2010/main" val="384761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39</a:t>
            </a:fld>
            <a:endParaRPr lang="tr-TR" dirty="0"/>
          </a:p>
        </p:txBody>
      </p:sp>
    </p:spTree>
    <p:extLst>
      <p:ext uri="{BB962C8B-B14F-4D97-AF65-F5344CB8AC3E}">
        <p14:creationId xmlns:p14="http://schemas.microsoft.com/office/powerpoint/2010/main" val="115181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a:t>
            </a:fld>
            <a:endParaRPr lang="tr-TR" dirty="0"/>
          </a:p>
        </p:txBody>
      </p:sp>
    </p:spTree>
    <p:extLst>
      <p:ext uri="{BB962C8B-B14F-4D97-AF65-F5344CB8AC3E}">
        <p14:creationId xmlns:p14="http://schemas.microsoft.com/office/powerpoint/2010/main" val="3168874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40</a:t>
            </a:fld>
            <a:endParaRPr lang="tr-TR" dirty="0"/>
          </a:p>
        </p:txBody>
      </p:sp>
    </p:spTree>
    <p:extLst>
      <p:ext uri="{BB962C8B-B14F-4D97-AF65-F5344CB8AC3E}">
        <p14:creationId xmlns:p14="http://schemas.microsoft.com/office/powerpoint/2010/main" val="839543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41</a:t>
            </a:fld>
            <a:endParaRPr lang="tr-TR" dirty="0"/>
          </a:p>
        </p:txBody>
      </p:sp>
    </p:spTree>
    <p:extLst>
      <p:ext uri="{BB962C8B-B14F-4D97-AF65-F5344CB8AC3E}">
        <p14:creationId xmlns:p14="http://schemas.microsoft.com/office/powerpoint/2010/main" val="3295545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42</a:t>
            </a:fld>
            <a:endParaRPr lang="tr-TR" dirty="0"/>
          </a:p>
        </p:txBody>
      </p:sp>
    </p:spTree>
    <p:extLst>
      <p:ext uri="{BB962C8B-B14F-4D97-AF65-F5344CB8AC3E}">
        <p14:creationId xmlns:p14="http://schemas.microsoft.com/office/powerpoint/2010/main" val="3445171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43</a:t>
            </a:fld>
            <a:endParaRPr lang="tr-TR" dirty="0"/>
          </a:p>
        </p:txBody>
      </p:sp>
    </p:spTree>
    <p:extLst>
      <p:ext uri="{BB962C8B-B14F-4D97-AF65-F5344CB8AC3E}">
        <p14:creationId xmlns:p14="http://schemas.microsoft.com/office/powerpoint/2010/main" val="1146000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44</a:t>
            </a:fld>
            <a:endParaRPr lang="tr-TR" dirty="0"/>
          </a:p>
        </p:txBody>
      </p:sp>
    </p:spTree>
    <p:extLst>
      <p:ext uri="{BB962C8B-B14F-4D97-AF65-F5344CB8AC3E}">
        <p14:creationId xmlns:p14="http://schemas.microsoft.com/office/powerpoint/2010/main" val="2888917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45</a:t>
            </a:fld>
            <a:endParaRPr lang="tr-TR" dirty="0"/>
          </a:p>
        </p:txBody>
      </p:sp>
    </p:spTree>
    <p:extLst>
      <p:ext uri="{BB962C8B-B14F-4D97-AF65-F5344CB8AC3E}">
        <p14:creationId xmlns:p14="http://schemas.microsoft.com/office/powerpoint/2010/main" val="20850931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46</a:t>
            </a:fld>
            <a:endParaRPr lang="tr-TR" dirty="0"/>
          </a:p>
        </p:txBody>
      </p:sp>
    </p:spTree>
    <p:extLst>
      <p:ext uri="{BB962C8B-B14F-4D97-AF65-F5344CB8AC3E}">
        <p14:creationId xmlns:p14="http://schemas.microsoft.com/office/powerpoint/2010/main" val="3715996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47</a:t>
            </a:fld>
            <a:endParaRPr lang="tr-TR" dirty="0"/>
          </a:p>
        </p:txBody>
      </p:sp>
    </p:spTree>
    <p:extLst>
      <p:ext uri="{BB962C8B-B14F-4D97-AF65-F5344CB8AC3E}">
        <p14:creationId xmlns:p14="http://schemas.microsoft.com/office/powerpoint/2010/main" val="36400188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48</a:t>
            </a:fld>
            <a:endParaRPr lang="tr-TR" dirty="0"/>
          </a:p>
        </p:txBody>
      </p:sp>
    </p:spTree>
    <p:extLst>
      <p:ext uri="{BB962C8B-B14F-4D97-AF65-F5344CB8AC3E}">
        <p14:creationId xmlns:p14="http://schemas.microsoft.com/office/powerpoint/2010/main" val="285731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49</a:t>
            </a:fld>
            <a:endParaRPr lang="tr-TR" dirty="0"/>
          </a:p>
        </p:txBody>
      </p:sp>
    </p:spTree>
    <p:extLst>
      <p:ext uri="{BB962C8B-B14F-4D97-AF65-F5344CB8AC3E}">
        <p14:creationId xmlns:p14="http://schemas.microsoft.com/office/powerpoint/2010/main" val="31621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5</a:t>
            </a:fld>
            <a:endParaRPr lang="tr-TR" dirty="0"/>
          </a:p>
        </p:txBody>
      </p:sp>
    </p:spTree>
    <p:extLst>
      <p:ext uri="{BB962C8B-B14F-4D97-AF65-F5344CB8AC3E}">
        <p14:creationId xmlns:p14="http://schemas.microsoft.com/office/powerpoint/2010/main" val="247093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6</a:t>
            </a:fld>
            <a:endParaRPr lang="tr-TR" dirty="0"/>
          </a:p>
        </p:txBody>
      </p:sp>
    </p:spTree>
    <p:extLst>
      <p:ext uri="{BB962C8B-B14F-4D97-AF65-F5344CB8AC3E}">
        <p14:creationId xmlns:p14="http://schemas.microsoft.com/office/powerpoint/2010/main" val="234538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7</a:t>
            </a:fld>
            <a:endParaRPr lang="tr-TR" dirty="0"/>
          </a:p>
        </p:txBody>
      </p:sp>
    </p:spTree>
    <p:extLst>
      <p:ext uri="{BB962C8B-B14F-4D97-AF65-F5344CB8AC3E}">
        <p14:creationId xmlns:p14="http://schemas.microsoft.com/office/powerpoint/2010/main" val="267823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8</a:t>
            </a:fld>
            <a:endParaRPr lang="tr-TR" dirty="0"/>
          </a:p>
        </p:txBody>
      </p:sp>
    </p:spTree>
    <p:extLst>
      <p:ext uri="{BB962C8B-B14F-4D97-AF65-F5344CB8AC3E}">
        <p14:creationId xmlns:p14="http://schemas.microsoft.com/office/powerpoint/2010/main" val="172404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9</a:t>
            </a:fld>
            <a:endParaRPr lang="tr-TR" dirty="0"/>
          </a:p>
        </p:txBody>
      </p:sp>
    </p:spTree>
    <p:extLst>
      <p:ext uri="{BB962C8B-B14F-4D97-AF65-F5344CB8AC3E}">
        <p14:creationId xmlns:p14="http://schemas.microsoft.com/office/powerpoint/2010/main" val="2397906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041400"/>
            <a:ext cx="9144000" cy="2387600"/>
          </a:xfrm>
        </p:spPr>
        <p:txBody>
          <a:bodyPr rtlCol="0" anchor="b"/>
          <a:lstStyle>
            <a:lvl1pPr algn="ctr">
              <a:lnSpc>
                <a:spcPts val="5500"/>
              </a:lnSpc>
              <a:defRPr sz="6000">
                <a:solidFill>
                  <a:schemeClr val="tx2">
                    <a:lumMod val="20000"/>
                    <a:lumOff val="80000"/>
                  </a:schemeClr>
                </a:solidFill>
              </a:defRPr>
            </a:lvl1pPr>
          </a:lstStyle>
          <a:p>
            <a:pPr rtl="0"/>
            <a:r>
              <a:rPr lang="tr-TR"/>
              <a:t>Asıl başlık stilini düzenlemek için tıklayın</a:t>
            </a:r>
            <a:endParaRPr lang="tr-TR" dirty="0"/>
          </a:p>
        </p:txBody>
      </p:sp>
      <p:sp>
        <p:nvSpPr>
          <p:cNvPr id="3" name="Alt Başlık 2"/>
          <p:cNvSpPr>
            <a:spLocks noGrp="1"/>
          </p:cNvSpPr>
          <p:nvPr>
            <p:ph type="subTitle" idx="1"/>
          </p:nvPr>
        </p:nvSpPr>
        <p:spPr>
          <a:xfrm>
            <a:off x="1524000" y="3602038"/>
            <a:ext cx="9144000" cy="1655762"/>
          </a:xfrm>
        </p:spPr>
        <p:txBody>
          <a:bodyPr rtlCol="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t>Asıl alt başlık stilini düzenlemek için tıklayın</a:t>
            </a:r>
            <a:endParaRPr lang="tr-TR" dirty="0"/>
          </a:p>
        </p:txBody>
      </p:sp>
      <p:sp>
        <p:nvSpPr>
          <p:cNvPr id="4" name="Tarih Yer Tutucusu 3"/>
          <p:cNvSpPr>
            <a:spLocks noGrp="1"/>
          </p:cNvSpPr>
          <p:nvPr>
            <p:ph type="dt" sz="half" idx="10"/>
          </p:nvPr>
        </p:nvSpPr>
        <p:spPr/>
        <p:txBody>
          <a:bodyPr rtlCol="0"/>
          <a:lstStyle>
            <a:lvl1pPr>
              <a:defRPr/>
            </a:lvl1pPr>
          </a:lstStyle>
          <a:p>
            <a:fld id="{747FB6BE-FB10-4FFA-8995-5236384CA19D}" type="datetime1">
              <a:rPr lang="tr-TR" smtClean="0"/>
              <a:pPr/>
              <a:t>19.06.2019</a:t>
            </a:fld>
            <a:endParaRPr lang="tr-TR" dirty="0"/>
          </a:p>
        </p:txBody>
      </p:sp>
      <p:sp>
        <p:nvSpPr>
          <p:cNvPr id="5" name="Alt Bilgi Yer Tutucusu 4"/>
          <p:cNvSpPr>
            <a:spLocks noGrp="1"/>
          </p:cNvSpPr>
          <p:nvPr>
            <p:ph type="ftr" sz="quarter" idx="11"/>
          </p:nvPr>
        </p:nvSpPr>
        <p:spPr/>
        <p:txBody>
          <a:bodyPr rtlCol="0"/>
          <a:lstStyle/>
          <a:p>
            <a:pPr rtl="0"/>
            <a:r>
              <a:rPr lang="tr-TR" dirty="0"/>
              <a:t>Alt bilgi ekleme</a:t>
            </a:r>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pic>
        <p:nvPicPr>
          <p:cNvPr id="8" name="Resim 7">
            <a:extLst>
              <a:ext uri="{FF2B5EF4-FFF2-40B4-BE49-F238E27FC236}">
                <a16:creationId xmlns:a16="http://schemas.microsoft.com/office/drawing/2014/main" id="{B7738365-4B09-4457-BB7A-CAC3BEA91B61}"/>
              </a:ext>
            </a:extLst>
          </p:cNvPr>
          <p:cNvPicPr>
            <a:picLocks noChangeAspect="1"/>
          </p:cNvPicPr>
          <p:nvPr userDrawn="1"/>
        </p:nvPicPr>
        <p:blipFill>
          <a:blip r:embed="rId3"/>
          <a:stretch>
            <a:fillRect/>
          </a:stretch>
        </p:blipFill>
        <p:spPr>
          <a:xfrm>
            <a:off x="11022194" y="5929510"/>
            <a:ext cx="1064465" cy="853680"/>
          </a:xfrm>
          <a:prstGeom prst="rect">
            <a:avLst/>
          </a:prstGeom>
        </p:spPr>
      </p:pic>
    </p:spTree>
    <p:extLst>
      <p:ext uri="{BB962C8B-B14F-4D97-AF65-F5344CB8AC3E}">
        <p14:creationId xmlns:p14="http://schemas.microsoft.com/office/powerpoint/2010/main" val="281940686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Dikey Metin Yer Tutucusu 2"/>
          <p:cNvSpPr>
            <a:spLocks noGrp="1"/>
          </p:cNvSpPr>
          <p:nvPr>
            <p:ph type="body" orient="vert" idx="1" hasCustomPrompt="1"/>
          </p:nvPr>
        </p:nvSpPr>
        <p:spPr/>
        <p:txBody>
          <a:bodyPr vert="eaVert" rtlCol="0"/>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4" name="Tarih Yer Tutucusu 3"/>
          <p:cNvSpPr>
            <a:spLocks noGrp="1"/>
          </p:cNvSpPr>
          <p:nvPr>
            <p:ph type="dt" sz="half" idx="10"/>
          </p:nvPr>
        </p:nvSpPr>
        <p:spPr/>
        <p:txBody>
          <a:bodyPr rtlCol="0"/>
          <a:lstStyle>
            <a:lvl1pPr>
              <a:defRPr/>
            </a:lvl1pPr>
          </a:lstStyle>
          <a:p>
            <a:fld id="{D0461B25-44AC-4A03-99B8-7C025B53E9AB}" type="datetime1">
              <a:rPr lang="tr-TR" smtClean="0"/>
              <a:pPr/>
              <a:t>19.06.2019</a:t>
            </a:fld>
            <a:endParaRPr lang="tr-TR" dirty="0"/>
          </a:p>
        </p:txBody>
      </p:sp>
      <p:sp>
        <p:nvSpPr>
          <p:cNvPr id="5" name="Alt Bilgi Yer Tutucusu 4"/>
          <p:cNvSpPr>
            <a:spLocks noGrp="1"/>
          </p:cNvSpPr>
          <p:nvPr>
            <p:ph type="ftr" sz="quarter" idx="11"/>
          </p:nvPr>
        </p:nvSpPr>
        <p:spPr/>
        <p:txBody>
          <a:bodyPr rtlCol="0"/>
          <a:lstStyle/>
          <a:p>
            <a:pPr rtl="0"/>
            <a:r>
              <a:rPr lang="tr-TR" dirty="0"/>
              <a:t>Alt bilgi ekleme</a:t>
            </a:r>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407954288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691661"/>
            <a:ext cx="2628900" cy="4909039"/>
          </a:xfrm>
        </p:spPr>
        <p:txBody>
          <a:bodyPr vert="eaVert" rtlCol="0"/>
          <a:lstStyle/>
          <a:p>
            <a:pPr rtl="0"/>
            <a:r>
              <a:rPr lang="tr-TR"/>
              <a:t>Asıl başlık stilini düzenlemek için tıklayın</a:t>
            </a:r>
            <a:endParaRPr lang="tr-TR" dirty="0"/>
          </a:p>
        </p:txBody>
      </p:sp>
      <p:sp>
        <p:nvSpPr>
          <p:cNvPr id="3" name="Dikey Metin Yer Tutucusu 2"/>
          <p:cNvSpPr>
            <a:spLocks noGrp="1"/>
          </p:cNvSpPr>
          <p:nvPr>
            <p:ph type="body" orient="vert" idx="1"/>
          </p:nvPr>
        </p:nvSpPr>
        <p:spPr>
          <a:xfrm>
            <a:off x="838200" y="691661"/>
            <a:ext cx="7734300" cy="4909039"/>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p:txBody>
          <a:bodyPr rtlCol="0"/>
          <a:lstStyle>
            <a:lvl1pPr>
              <a:defRPr/>
            </a:lvl1pPr>
          </a:lstStyle>
          <a:p>
            <a:fld id="{939648DA-CB27-4BE7-B1FC-518585289568}" type="datetime1">
              <a:rPr lang="tr-TR" smtClean="0"/>
              <a:pPr/>
              <a:t>19.06.2019</a:t>
            </a:fld>
            <a:endParaRPr lang="tr-TR" dirty="0"/>
          </a:p>
        </p:txBody>
      </p:sp>
      <p:sp>
        <p:nvSpPr>
          <p:cNvPr id="5" name="Alt Bilgi Yer Tutucusu 4"/>
          <p:cNvSpPr>
            <a:spLocks noGrp="1"/>
          </p:cNvSpPr>
          <p:nvPr>
            <p:ph type="ftr" sz="quarter" idx="11"/>
          </p:nvPr>
        </p:nvSpPr>
        <p:spPr/>
        <p:txBody>
          <a:bodyPr rtlCol="0"/>
          <a:lstStyle/>
          <a:p>
            <a:pPr rtl="0"/>
            <a:r>
              <a:rPr lang="tr-TR" dirty="0"/>
              <a:t>Alt bilgi ekleme</a:t>
            </a:r>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17925008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idx="1" hasCustomPrompt="1"/>
          </p:nvPr>
        </p:nvSpPr>
        <p:spPr/>
        <p:txBody>
          <a:bodyPr rtlCol="0"/>
          <a:lstStyle>
            <a:lvl5pPr>
              <a:defRPr/>
            </a:lvl5pPr>
            <a:lvl6pPr>
              <a:defRPr/>
            </a:lvl6pPr>
            <a:lvl7pPr>
              <a:defRPr/>
            </a:lvl7pPr>
            <a:lvl8pPr>
              <a:defRPr/>
            </a:lvl8pPr>
            <a:lvl9pPr>
              <a:defRPr/>
            </a:lvl9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4" name="Tarih Yer Tutucusu 3"/>
          <p:cNvSpPr>
            <a:spLocks noGrp="1"/>
          </p:cNvSpPr>
          <p:nvPr>
            <p:ph type="dt" sz="half" idx="10"/>
          </p:nvPr>
        </p:nvSpPr>
        <p:spPr/>
        <p:txBody>
          <a:bodyPr rtlCol="0"/>
          <a:lstStyle>
            <a:lvl1pPr>
              <a:defRPr/>
            </a:lvl1pPr>
          </a:lstStyle>
          <a:p>
            <a:fld id="{04ED679B-E5BF-40CC-9E5E-872837BFA5C6}" type="datetime1">
              <a:rPr lang="tr-TR" smtClean="0"/>
              <a:pPr/>
              <a:t>19.06.2019</a:t>
            </a:fld>
            <a:endParaRPr lang="tr-TR" dirty="0"/>
          </a:p>
        </p:txBody>
      </p:sp>
      <p:sp>
        <p:nvSpPr>
          <p:cNvPr id="5" name="Alt Bilgi Yer Tutucusu 4"/>
          <p:cNvSpPr>
            <a:spLocks noGrp="1"/>
          </p:cNvSpPr>
          <p:nvPr>
            <p:ph type="ftr" sz="quarter" idx="11"/>
          </p:nvPr>
        </p:nvSpPr>
        <p:spPr/>
        <p:txBody>
          <a:bodyPr rtlCol="0"/>
          <a:lstStyle/>
          <a:p>
            <a:pPr rtl="0"/>
            <a:r>
              <a:rPr lang="tr-TR" dirty="0"/>
              <a:t>Alt bilgi ekleme</a:t>
            </a:r>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pic>
        <p:nvPicPr>
          <p:cNvPr id="7" name="Resim 6">
            <a:extLst>
              <a:ext uri="{FF2B5EF4-FFF2-40B4-BE49-F238E27FC236}">
                <a16:creationId xmlns:a16="http://schemas.microsoft.com/office/drawing/2014/main" id="{4B4EF38E-68E1-43DC-B0E7-8F341577FAB1}"/>
              </a:ext>
            </a:extLst>
          </p:cNvPr>
          <p:cNvPicPr>
            <a:picLocks noChangeAspect="1"/>
          </p:cNvPicPr>
          <p:nvPr userDrawn="1"/>
        </p:nvPicPr>
        <p:blipFill>
          <a:blip r:embed="rId2"/>
          <a:stretch>
            <a:fillRect/>
          </a:stretch>
        </p:blipFill>
        <p:spPr>
          <a:xfrm>
            <a:off x="11022194" y="5929510"/>
            <a:ext cx="1064465" cy="853680"/>
          </a:xfrm>
          <a:prstGeom prst="rect">
            <a:avLst/>
          </a:prstGeom>
        </p:spPr>
      </p:pic>
    </p:spTree>
    <p:extLst>
      <p:ext uri="{BB962C8B-B14F-4D97-AF65-F5344CB8AC3E}">
        <p14:creationId xmlns:p14="http://schemas.microsoft.com/office/powerpoint/2010/main" val="236194325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709738"/>
            <a:ext cx="10515600" cy="2862262"/>
          </a:xfrm>
        </p:spPr>
        <p:txBody>
          <a:bodyPr rtlCol="0" anchor="b"/>
          <a:lstStyle>
            <a:lvl1pPr>
              <a:lnSpc>
                <a:spcPct val="100000"/>
              </a:lnSpc>
              <a:defRPr sz="6000"/>
            </a:lvl1pPr>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457200" y="4589463"/>
            <a:ext cx="10515600" cy="1500187"/>
          </a:xfrm>
        </p:spPr>
        <p:txBody>
          <a:bodyPr rtlCol="0"/>
          <a:lstStyle>
            <a:lvl1pPr marL="0" indent="0">
              <a:buNone/>
              <a:defRPr sz="2400" b="1">
                <a:solidFill>
                  <a:schemeClr val="tx2">
                    <a:lumMod val="50000"/>
                  </a:schemeClr>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tr-TR"/>
              <a:t>Asıl metin stillerini düzenle</a:t>
            </a:r>
          </a:p>
        </p:txBody>
      </p:sp>
      <p:sp>
        <p:nvSpPr>
          <p:cNvPr id="4" name="Tarih Yer Tutucusu 3"/>
          <p:cNvSpPr>
            <a:spLocks noGrp="1"/>
          </p:cNvSpPr>
          <p:nvPr>
            <p:ph type="dt" sz="half" idx="10"/>
          </p:nvPr>
        </p:nvSpPr>
        <p:spPr/>
        <p:txBody>
          <a:bodyPr rtlCol="0"/>
          <a:lstStyle>
            <a:lvl1pPr>
              <a:defRPr/>
            </a:lvl1pPr>
          </a:lstStyle>
          <a:p>
            <a:fld id="{6912FC46-88C4-4E18-85A1-8CB861009782}" type="datetime1">
              <a:rPr lang="tr-TR" smtClean="0"/>
              <a:pPr/>
              <a:t>19.06.2019</a:t>
            </a:fld>
            <a:endParaRPr lang="tr-TR" dirty="0"/>
          </a:p>
        </p:txBody>
      </p:sp>
      <p:sp>
        <p:nvSpPr>
          <p:cNvPr id="5" name="Alt Bilgi Yer Tutucusu 4"/>
          <p:cNvSpPr>
            <a:spLocks noGrp="1"/>
          </p:cNvSpPr>
          <p:nvPr>
            <p:ph type="ftr" sz="quarter" idx="11"/>
          </p:nvPr>
        </p:nvSpPr>
        <p:spPr/>
        <p:txBody>
          <a:bodyPr rtlCol="0"/>
          <a:lstStyle/>
          <a:p>
            <a:pPr rtl="0"/>
            <a:r>
              <a:rPr lang="tr-TR" dirty="0"/>
              <a:t>Alt bilgi ekleme</a:t>
            </a:r>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pic>
        <p:nvPicPr>
          <p:cNvPr id="7" name="Resim 6">
            <a:extLst>
              <a:ext uri="{FF2B5EF4-FFF2-40B4-BE49-F238E27FC236}">
                <a16:creationId xmlns:a16="http://schemas.microsoft.com/office/drawing/2014/main" id="{687852D2-B281-4800-B708-58BD29C9FA84}"/>
              </a:ext>
            </a:extLst>
          </p:cNvPr>
          <p:cNvPicPr>
            <a:picLocks noChangeAspect="1"/>
          </p:cNvPicPr>
          <p:nvPr userDrawn="1"/>
        </p:nvPicPr>
        <p:blipFill>
          <a:blip r:embed="rId2"/>
          <a:stretch>
            <a:fillRect/>
          </a:stretch>
        </p:blipFill>
        <p:spPr>
          <a:xfrm>
            <a:off x="11022194" y="5929510"/>
            <a:ext cx="1064465" cy="853680"/>
          </a:xfrm>
          <a:prstGeom prst="rect">
            <a:avLst/>
          </a:prstGeom>
        </p:spPr>
      </p:pic>
    </p:spTree>
    <p:extLst>
      <p:ext uri="{BB962C8B-B14F-4D97-AF65-F5344CB8AC3E}">
        <p14:creationId xmlns:p14="http://schemas.microsoft.com/office/powerpoint/2010/main" val="273127279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sz="half" idx="1" hasCustomPrompt="1"/>
          </p:nvPr>
        </p:nvSpPr>
        <p:spPr>
          <a:xfrm>
            <a:off x="457200" y="1825625"/>
            <a:ext cx="4892040" cy="4351338"/>
          </a:xfrm>
        </p:spPr>
        <p:txBody>
          <a:bodyPr vert="horz" lIns="91440" tIns="45720" rIns="91440" bIns="45720" rtlCol="0">
            <a:normAutofit/>
          </a:bodyPr>
          <a:lstStyle>
            <a:lvl1pPr>
              <a:defRPr lang="en-US" baseline="0" noProof="0" dirty="0" smtClean="0">
                <a:solidFill>
                  <a:schemeClr val="bg1"/>
                </a:solidFill>
              </a:defRPr>
            </a:lvl1pPr>
            <a:lvl2pPr>
              <a:defRPr lang="en-US" baseline="0" noProof="0" dirty="0" smtClean="0">
                <a:solidFill>
                  <a:schemeClr val="bg1"/>
                </a:solidFill>
              </a:defRPr>
            </a:lvl2pPr>
            <a:lvl3pPr>
              <a:defRPr lang="en-US" baseline="0" noProof="0" dirty="0" smtClean="0">
                <a:solidFill>
                  <a:schemeClr val="bg1"/>
                </a:solidFill>
              </a:defRPr>
            </a:lvl3pPr>
            <a:lvl4pPr>
              <a:defRPr lang="en-US" baseline="0" noProof="0" dirty="0" smtClean="0">
                <a:solidFill>
                  <a:schemeClr val="bg1"/>
                </a:solidFill>
              </a:defRPr>
            </a:lvl4pPr>
            <a:lvl5pPr>
              <a:defRPr lang="en-US" baseline="0" noProof="0" dirty="0" smtClean="0">
                <a:solidFill>
                  <a:schemeClr val="bg1"/>
                </a:solidFill>
              </a:defRPr>
            </a:lvl5pPr>
            <a:lvl6pPr>
              <a:defRPr sz="1800"/>
            </a:lvl6pPr>
            <a:lvl7pPr>
              <a:defRPr sz="1800"/>
            </a:lvl7pPr>
            <a:lvl8pPr>
              <a:defRPr sz="1800"/>
            </a:lvl8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4" name="İçerik Yer Tutucusu 3"/>
          <p:cNvSpPr>
            <a:spLocks noGrp="1"/>
          </p:cNvSpPr>
          <p:nvPr>
            <p:ph sz="half" idx="2" hasCustomPrompt="1"/>
          </p:nvPr>
        </p:nvSpPr>
        <p:spPr>
          <a:xfrm>
            <a:off x="5650524" y="1825625"/>
            <a:ext cx="4892040" cy="4351338"/>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5" name="Tarih Yer Tutucusu 4"/>
          <p:cNvSpPr>
            <a:spLocks noGrp="1"/>
          </p:cNvSpPr>
          <p:nvPr>
            <p:ph type="dt" sz="half" idx="10"/>
          </p:nvPr>
        </p:nvSpPr>
        <p:spPr/>
        <p:txBody>
          <a:bodyPr rtlCol="0"/>
          <a:lstStyle>
            <a:lvl1pPr>
              <a:defRPr/>
            </a:lvl1pPr>
          </a:lstStyle>
          <a:p>
            <a:fld id="{910CF0ED-A74A-4802-BAE9-463E8DF5F026}" type="datetime1">
              <a:rPr lang="tr-TR" smtClean="0"/>
              <a:pPr/>
              <a:t>19.06.2019</a:t>
            </a:fld>
            <a:endParaRPr lang="tr-TR" dirty="0"/>
          </a:p>
        </p:txBody>
      </p:sp>
      <p:sp>
        <p:nvSpPr>
          <p:cNvPr id="6" name="Alt Bilgi Yer Tutucusu 5"/>
          <p:cNvSpPr>
            <a:spLocks noGrp="1"/>
          </p:cNvSpPr>
          <p:nvPr>
            <p:ph type="ftr" sz="quarter" idx="11"/>
          </p:nvPr>
        </p:nvSpPr>
        <p:spPr/>
        <p:txBody>
          <a:bodyPr rtlCol="0"/>
          <a:lstStyle/>
          <a:p>
            <a:pPr rtl="0"/>
            <a:r>
              <a:rPr lang="tr-TR" dirty="0"/>
              <a:t>Alt bilgi ekleme</a:t>
            </a:r>
          </a:p>
        </p:txBody>
      </p:sp>
      <p:sp>
        <p:nvSpPr>
          <p:cNvPr id="7" name="Slayt Numarası Yer Tutucusu 6"/>
          <p:cNvSpPr>
            <a:spLocks noGrp="1"/>
          </p:cNvSpPr>
          <p:nvPr>
            <p:ph type="sldNum" sz="quarter" idx="12"/>
          </p:nvPr>
        </p:nvSpPr>
        <p:spPr/>
        <p:txBody>
          <a:bodyPr rtlCol="0"/>
          <a:lstStyle/>
          <a:p>
            <a:pPr rtl="0"/>
            <a:fld id="{E5B29C50-D6F1-4DB6-9B68-F4CD3996E9CF}" type="slidenum">
              <a:rPr lang="tr-TR" smtClean="0"/>
              <a:t>‹#›</a:t>
            </a:fld>
            <a:endParaRPr lang="tr-TR" dirty="0"/>
          </a:p>
        </p:txBody>
      </p:sp>
      <p:pic>
        <p:nvPicPr>
          <p:cNvPr id="8" name="Resim 7">
            <a:extLst>
              <a:ext uri="{FF2B5EF4-FFF2-40B4-BE49-F238E27FC236}">
                <a16:creationId xmlns:a16="http://schemas.microsoft.com/office/drawing/2014/main" id="{FD3CC26C-72A5-4510-A39A-4DCE33660552}"/>
              </a:ext>
            </a:extLst>
          </p:cNvPr>
          <p:cNvPicPr>
            <a:picLocks noChangeAspect="1"/>
          </p:cNvPicPr>
          <p:nvPr userDrawn="1"/>
        </p:nvPicPr>
        <p:blipFill>
          <a:blip r:embed="rId2"/>
          <a:stretch>
            <a:fillRect/>
          </a:stretch>
        </p:blipFill>
        <p:spPr>
          <a:xfrm>
            <a:off x="11022194" y="5929510"/>
            <a:ext cx="1064465" cy="853680"/>
          </a:xfrm>
          <a:prstGeom prst="rect">
            <a:avLst/>
          </a:prstGeom>
        </p:spPr>
      </p:pic>
    </p:spTree>
    <p:extLst>
      <p:ext uri="{BB962C8B-B14F-4D97-AF65-F5344CB8AC3E}">
        <p14:creationId xmlns:p14="http://schemas.microsoft.com/office/powerpoint/2010/main" val="418393079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39150"/>
            <a:ext cx="10094976" cy="1152144"/>
          </a:xfrm>
        </p:spPr>
        <p:txBody>
          <a:bodyPr rtlCol="0"/>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457200" y="1828800"/>
            <a:ext cx="489204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a:t>
            </a:r>
          </a:p>
        </p:txBody>
      </p:sp>
      <p:sp>
        <p:nvSpPr>
          <p:cNvPr id="4" name="İçerik Yer Tutucusu 3"/>
          <p:cNvSpPr>
            <a:spLocks noGrp="1"/>
          </p:cNvSpPr>
          <p:nvPr>
            <p:ph sz="half" idx="2" hasCustomPrompt="1"/>
          </p:nvPr>
        </p:nvSpPr>
        <p:spPr>
          <a:xfrm>
            <a:off x="457200" y="2498723"/>
            <a:ext cx="4892040" cy="310197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5" name="Metin Yer Tutucusu 4"/>
          <p:cNvSpPr>
            <a:spLocks noGrp="1"/>
          </p:cNvSpPr>
          <p:nvPr>
            <p:ph type="body" sz="quarter" idx="3"/>
          </p:nvPr>
        </p:nvSpPr>
        <p:spPr>
          <a:xfrm>
            <a:off x="5656753" y="1828800"/>
            <a:ext cx="489204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a:t>
            </a:r>
          </a:p>
        </p:txBody>
      </p:sp>
      <p:sp>
        <p:nvSpPr>
          <p:cNvPr id="6" name="İçerik Yer Tutucusu 5"/>
          <p:cNvSpPr>
            <a:spLocks noGrp="1"/>
          </p:cNvSpPr>
          <p:nvPr>
            <p:ph sz="quarter" idx="4" hasCustomPrompt="1"/>
          </p:nvPr>
        </p:nvSpPr>
        <p:spPr>
          <a:xfrm>
            <a:off x="5656753" y="2498723"/>
            <a:ext cx="4892040" cy="310197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7" name="Tarih Yer Tutucusu 6"/>
          <p:cNvSpPr>
            <a:spLocks noGrp="1"/>
          </p:cNvSpPr>
          <p:nvPr>
            <p:ph type="dt" sz="half" idx="10"/>
          </p:nvPr>
        </p:nvSpPr>
        <p:spPr/>
        <p:txBody>
          <a:bodyPr rtlCol="0"/>
          <a:lstStyle>
            <a:lvl1pPr>
              <a:defRPr/>
            </a:lvl1pPr>
          </a:lstStyle>
          <a:p>
            <a:fld id="{8E745CBF-03E6-4173-9AE7-6FE28ECE50A7}" type="datetime1">
              <a:rPr lang="tr-TR" smtClean="0"/>
              <a:pPr/>
              <a:t>19.06.2019</a:t>
            </a:fld>
            <a:endParaRPr lang="tr-TR" dirty="0"/>
          </a:p>
        </p:txBody>
      </p:sp>
      <p:sp>
        <p:nvSpPr>
          <p:cNvPr id="8" name="Alt Bilgi Yer Tutucusu 7"/>
          <p:cNvSpPr>
            <a:spLocks noGrp="1"/>
          </p:cNvSpPr>
          <p:nvPr>
            <p:ph type="ftr" sz="quarter" idx="11"/>
          </p:nvPr>
        </p:nvSpPr>
        <p:spPr/>
        <p:txBody>
          <a:bodyPr rtlCol="0"/>
          <a:lstStyle/>
          <a:p>
            <a:pPr rtl="0"/>
            <a:r>
              <a:rPr lang="tr-TR" dirty="0"/>
              <a:t>Alt bilgi ekleme</a:t>
            </a:r>
          </a:p>
        </p:txBody>
      </p:sp>
      <p:sp>
        <p:nvSpPr>
          <p:cNvPr id="9" name="Slayt Numarası Yer Tutucusu 8"/>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340566107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Tarih Yer Tutucusu 2"/>
          <p:cNvSpPr>
            <a:spLocks noGrp="1"/>
          </p:cNvSpPr>
          <p:nvPr>
            <p:ph type="dt" sz="half" idx="10"/>
          </p:nvPr>
        </p:nvSpPr>
        <p:spPr/>
        <p:txBody>
          <a:bodyPr rtlCol="0"/>
          <a:lstStyle>
            <a:lvl1pPr>
              <a:defRPr/>
            </a:lvl1pPr>
          </a:lstStyle>
          <a:p>
            <a:fld id="{9CB6C0B5-868D-46E8-905E-842D5F3A1AAF}" type="datetime1">
              <a:rPr lang="tr-TR" smtClean="0"/>
              <a:pPr/>
              <a:t>19.06.2019</a:t>
            </a:fld>
            <a:endParaRPr lang="tr-TR" dirty="0"/>
          </a:p>
        </p:txBody>
      </p:sp>
      <p:sp>
        <p:nvSpPr>
          <p:cNvPr id="4" name="Alt Bilgi Yer Tutucusu 3"/>
          <p:cNvSpPr>
            <a:spLocks noGrp="1"/>
          </p:cNvSpPr>
          <p:nvPr>
            <p:ph type="ftr" sz="quarter" idx="11"/>
          </p:nvPr>
        </p:nvSpPr>
        <p:spPr/>
        <p:txBody>
          <a:bodyPr rtlCol="0"/>
          <a:lstStyle/>
          <a:p>
            <a:pPr rtl="0"/>
            <a:r>
              <a:rPr lang="tr-TR" dirty="0"/>
              <a:t>Alt bilgi ekleme</a:t>
            </a:r>
          </a:p>
        </p:txBody>
      </p:sp>
      <p:sp>
        <p:nvSpPr>
          <p:cNvPr id="5" name="Slayt Numarası Yer Tutucusu 4"/>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336385835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885ED683-1281-42DB-8541-E7F1EF5D82A3}" type="datetime1">
              <a:rPr lang="tr-TR" smtClean="0"/>
              <a:pPr/>
              <a:t>19.06.2019</a:t>
            </a:fld>
            <a:endParaRPr lang="tr-TR" dirty="0"/>
          </a:p>
        </p:txBody>
      </p:sp>
      <p:sp>
        <p:nvSpPr>
          <p:cNvPr id="3" name="Alt Bilgi Yer Tutucusu 2"/>
          <p:cNvSpPr>
            <a:spLocks noGrp="1"/>
          </p:cNvSpPr>
          <p:nvPr>
            <p:ph type="ftr" sz="quarter" idx="11"/>
          </p:nvPr>
        </p:nvSpPr>
        <p:spPr/>
        <p:txBody>
          <a:bodyPr rtlCol="0"/>
          <a:lstStyle/>
          <a:p>
            <a:pPr rtl="0"/>
            <a:r>
              <a:rPr lang="tr-TR" dirty="0"/>
              <a:t>Alt bilgi ekleme</a:t>
            </a:r>
          </a:p>
        </p:txBody>
      </p:sp>
      <p:sp>
        <p:nvSpPr>
          <p:cNvPr id="4" name="Slayt Numarası Yer Tutucusu 3"/>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192760571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09599"/>
            <a:ext cx="3932237" cy="1600200"/>
          </a:xfrm>
        </p:spPr>
        <p:txBody>
          <a:bodyPr rtlCol="0" anchor="b"/>
          <a:lstStyle>
            <a:lvl1pPr>
              <a:defRPr sz="3200"/>
            </a:lvl1pPr>
          </a:lstStyle>
          <a:p>
            <a:pPr rtl="0"/>
            <a:r>
              <a:rPr lang="tr-TR"/>
              <a:t>Asıl başlık stilini düzenlemek için tıklayın</a:t>
            </a:r>
            <a:endParaRPr lang="tr-TR" dirty="0"/>
          </a:p>
        </p:txBody>
      </p:sp>
      <p:sp>
        <p:nvSpPr>
          <p:cNvPr id="3" name="İçerik Yer Tutucusu 2"/>
          <p:cNvSpPr>
            <a:spLocks noGrp="1"/>
          </p:cNvSpPr>
          <p:nvPr>
            <p:ph idx="1" hasCustomPrompt="1"/>
          </p:nvPr>
        </p:nvSpPr>
        <p:spPr>
          <a:xfrm>
            <a:off x="4800600" y="987425"/>
            <a:ext cx="5753100" cy="4613275"/>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4" name="Metin Yer Tutucusu 3"/>
          <p:cNvSpPr>
            <a:spLocks noGrp="1"/>
          </p:cNvSpPr>
          <p:nvPr>
            <p:ph type="body" sz="half" idx="2"/>
          </p:nvPr>
        </p:nvSpPr>
        <p:spPr>
          <a:xfrm>
            <a:off x="457200" y="2254249"/>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a:t>
            </a:r>
          </a:p>
        </p:txBody>
      </p:sp>
      <p:sp>
        <p:nvSpPr>
          <p:cNvPr id="5" name="Tarih Yer Tutucusu 4"/>
          <p:cNvSpPr>
            <a:spLocks noGrp="1"/>
          </p:cNvSpPr>
          <p:nvPr>
            <p:ph type="dt" sz="half" idx="10"/>
          </p:nvPr>
        </p:nvSpPr>
        <p:spPr/>
        <p:txBody>
          <a:bodyPr rtlCol="0"/>
          <a:lstStyle>
            <a:lvl1pPr>
              <a:defRPr/>
            </a:lvl1pPr>
          </a:lstStyle>
          <a:p>
            <a:fld id="{FCAD111B-BC75-4AA2-ADD0-C2BA57EAF69E}" type="datetime1">
              <a:rPr lang="tr-TR" smtClean="0"/>
              <a:pPr/>
              <a:t>19.06.2019</a:t>
            </a:fld>
            <a:endParaRPr lang="tr-TR" dirty="0"/>
          </a:p>
        </p:txBody>
      </p:sp>
      <p:sp>
        <p:nvSpPr>
          <p:cNvPr id="6" name="Alt Bilgi Yer Tutucusu 5"/>
          <p:cNvSpPr>
            <a:spLocks noGrp="1"/>
          </p:cNvSpPr>
          <p:nvPr>
            <p:ph type="ftr" sz="quarter" idx="11"/>
          </p:nvPr>
        </p:nvSpPr>
        <p:spPr/>
        <p:txBody>
          <a:bodyPr rtlCol="0"/>
          <a:lstStyle/>
          <a:p>
            <a:pPr rtl="0"/>
            <a:r>
              <a:rPr lang="tr-TR" dirty="0"/>
              <a:t>Alt bilgi ekleme</a:t>
            </a:r>
          </a:p>
        </p:txBody>
      </p:sp>
      <p:sp>
        <p:nvSpPr>
          <p:cNvPr id="7" name="Slayt Numarası Yer Tutucusu 6"/>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128772173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09599"/>
            <a:ext cx="3932237" cy="1600200"/>
          </a:xfrm>
        </p:spPr>
        <p:txBody>
          <a:bodyPr rtlCol="0" anchor="b"/>
          <a:lstStyle>
            <a:lvl1pPr>
              <a:defRPr sz="3200"/>
            </a:lvl1pPr>
          </a:lstStyle>
          <a:p>
            <a:pPr rtl="0"/>
            <a:r>
              <a:rPr lang="tr-TR"/>
              <a:t>Asıl başlık stilini düzenlemek için tıklayın</a:t>
            </a:r>
            <a:endParaRPr lang="tr-TR" dirty="0"/>
          </a:p>
        </p:txBody>
      </p:sp>
      <p:sp>
        <p:nvSpPr>
          <p:cNvPr id="3" name="Resim Yer Tutucusu 2" descr="Resim eklemek için boş yer tutucu. Yer tutucuya tıklayın ve eklemek istediğiniz resmi seçin"/>
          <p:cNvSpPr>
            <a:spLocks noGrp="1"/>
          </p:cNvSpPr>
          <p:nvPr>
            <p:ph type="pic" idx="1"/>
          </p:nvPr>
        </p:nvSpPr>
        <p:spPr>
          <a:xfrm>
            <a:off x="4800600" y="987425"/>
            <a:ext cx="5753100" cy="461327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endParaRPr lang="tr-TR" dirty="0"/>
          </a:p>
        </p:txBody>
      </p:sp>
      <p:sp>
        <p:nvSpPr>
          <p:cNvPr id="4" name="Metin Yer Tutucusu 3"/>
          <p:cNvSpPr>
            <a:spLocks noGrp="1"/>
          </p:cNvSpPr>
          <p:nvPr>
            <p:ph type="body" sz="half" idx="2"/>
          </p:nvPr>
        </p:nvSpPr>
        <p:spPr>
          <a:xfrm>
            <a:off x="457200" y="2254249"/>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a:t>
            </a:r>
          </a:p>
        </p:txBody>
      </p:sp>
      <p:sp>
        <p:nvSpPr>
          <p:cNvPr id="5" name="Tarih Yer Tutucusu 4"/>
          <p:cNvSpPr>
            <a:spLocks noGrp="1"/>
          </p:cNvSpPr>
          <p:nvPr>
            <p:ph type="dt" sz="half" idx="10"/>
          </p:nvPr>
        </p:nvSpPr>
        <p:spPr/>
        <p:txBody>
          <a:bodyPr rtlCol="0"/>
          <a:lstStyle>
            <a:lvl1pPr>
              <a:defRPr/>
            </a:lvl1pPr>
          </a:lstStyle>
          <a:p>
            <a:fld id="{D85FFF91-C8FD-40E2-B7F2-6C3C01AD210A}" type="datetime1">
              <a:rPr lang="tr-TR" smtClean="0"/>
              <a:pPr/>
              <a:t>19.06.2019</a:t>
            </a:fld>
            <a:endParaRPr lang="tr-TR" dirty="0"/>
          </a:p>
        </p:txBody>
      </p:sp>
      <p:sp>
        <p:nvSpPr>
          <p:cNvPr id="6" name="Alt Bilgi Yer Tutucusu 5"/>
          <p:cNvSpPr>
            <a:spLocks noGrp="1"/>
          </p:cNvSpPr>
          <p:nvPr>
            <p:ph type="ftr" sz="quarter" idx="11"/>
          </p:nvPr>
        </p:nvSpPr>
        <p:spPr/>
        <p:txBody>
          <a:bodyPr rtlCol="0"/>
          <a:lstStyle/>
          <a:p>
            <a:pPr rtl="0"/>
            <a:r>
              <a:rPr lang="tr-TR" dirty="0"/>
              <a:t>Alt bilgi ekleme</a:t>
            </a:r>
          </a:p>
        </p:txBody>
      </p:sp>
      <p:sp>
        <p:nvSpPr>
          <p:cNvPr id="7" name="Slayt Numarası Yer Tutucusu 6"/>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56957618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639793"/>
            <a:ext cx="10096500" cy="1150907"/>
          </a:xfrm>
          <a:prstGeom prst="rect">
            <a:avLst/>
          </a:prstGeom>
        </p:spPr>
        <p:txBody>
          <a:bodyPr vert="horz" lIns="91440" tIns="45720" rIns="91440" bIns="45720" rtlCol="0" anchor="ctr">
            <a:normAutofit/>
          </a:bodyPr>
          <a:lstStyle/>
          <a:p>
            <a:pPr rtl="0"/>
            <a:r>
              <a:rPr lang="tr-TR" dirty="0"/>
              <a:t>Asıl başlık stilini düzenlemek için tıklayın</a:t>
            </a:r>
          </a:p>
        </p:txBody>
      </p:sp>
      <p:sp>
        <p:nvSpPr>
          <p:cNvPr id="3" name="Metin Yer Tutucusu 2"/>
          <p:cNvSpPr>
            <a:spLocks noGrp="1"/>
          </p:cNvSpPr>
          <p:nvPr>
            <p:ph type="body" idx="1"/>
          </p:nvPr>
        </p:nvSpPr>
        <p:spPr>
          <a:xfrm>
            <a:off x="457200" y="1825625"/>
            <a:ext cx="10096500" cy="3778006"/>
          </a:xfrm>
          <a:prstGeom prst="rect">
            <a:avLst/>
          </a:prstGeom>
        </p:spPr>
        <p:txBody>
          <a:bodyPr vert="horz" lIns="91440" tIns="45720" rIns="91440" bIns="45720" rtlCol="0">
            <a:normAutofit/>
          </a:body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4" name="Tarih Yer Tutucusu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lumMod val="20000"/>
                    <a:lumOff val="80000"/>
                  </a:schemeClr>
                </a:solidFill>
              </a:defRPr>
            </a:lvl1pPr>
          </a:lstStyle>
          <a:p>
            <a:fld id="{B3353081-41B9-4F73-9B19-86FA7FBFD9A5}" type="datetime1">
              <a:rPr lang="tr-TR" smtClean="0"/>
              <a:pPr/>
              <a:t>19.06.2019</a:t>
            </a:fld>
            <a:endParaRPr lang="tr-TR" dirty="0"/>
          </a:p>
        </p:txBody>
      </p:sp>
      <p:sp>
        <p:nvSpPr>
          <p:cNvPr id="5" name="Alt Bilgi Yer Tutucusu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lumMod val="20000"/>
                    <a:lumOff val="80000"/>
                  </a:schemeClr>
                </a:solidFill>
              </a:defRPr>
            </a:lvl1pPr>
          </a:lstStyle>
          <a:p>
            <a:pPr rtl="0"/>
            <a:r>
              <a:rPr lang="tr-TR" dirty="0"/>
              <a:t>Alt bilgi ekleme</a:t>
            </a:r>
          </a:p>
        </p:txBody>
      </p:sp>
      <p:sp>
        <p:nvSpPr>
          <p:cNvPr id="6" name="Slayt Numarası Yer Tutucusu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lumMod val="20000"/>
                    <a:lumOff val="80000"/>
                  </a:schemeClr>
                </a:solidFill>
              </a:defRPr>
            </a:lvl1pPr>
          </a:lstStyle>
          <a:p>
            <a:pPr rtl="0"/>
            <a:fld id="{E5B29C50-D6F1-4DB6-9B68-F4CD3996E9CF}" type="slidenum">
              <a:rPr lang="tr-TR" smtClean="0"/>
              <a:pPr/>
              <a:t>‹#›</a:t>
            </a:fld>
            <a:endParaRPr lang="tr-TR" dirty="0"/>
          </a:p>
        </p:txBody>
      </p:sp>
    </p:spTree>
    <p:extLst>
      <p:ext uri="{BB962C8B-B14F-4D97-AF65-F5344CB8AC3E}">
        <p14:creationId xmlns:p14="http://schemas.microsoft.com/office/powerpoint/2010/main" val="1656484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hf sldNum="0" hdr="0" ftr="0" dt="0"/>
  <p:txStyles>
    <p:titleStyle>
      <a:lvl1pPr algn="l" defTabSz="914400" rtl="0" eaLnBrk="1" latinLnBrk="0" hangingPunct="1">
        <a:lnSpc>
          <a:spcPts val="4000"/>
        </a:lnSpc>
        <a:spcBef>
          <a:spcPct val="0"/>
        </a:spcBef>
        <a:buNone/>
        <a:defRPr sz="4000" b="1" kern="1200" cap="none" spc="0">
          <a:ln w="12700" cmpd="sng">
            <a:noFill/>
            <a:prstDash val="solid"/>
          </a:ln>
          <a:solidFill>
            <a:schemeClr val="accent4">
              <a:lumMod val="50000"/>
            </a:schemeClr>
          </a:solidFill>
          <a:effectLst>
            <a:outerShdw blurRad="38100" dist="38100" dir="2700000" algn="tl">
              <a:srgbClr val="000000">
                <a:alpha val="43000"/>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288" userDrawn="1">
          <p15:clr>
            <a:srgbClr val="F26B43"/>
          </p15:clr>
        </p15:guide>
        <p15:guide id="3" pos="6648" userDrawn="1">
          <p15:clr>
            <a:srgbClr val="F26B43"/>
          </p15:clr>
        </p15:guide>
        <p15:guide id="4" orient="horz" pos="3528" userDrawn="1">
          <p15:clr>
            <a:srgbClr val="F26B43"/>
          </p15:clr>
        </p15:guide>
        <p15:guide id="5" orient="horz" pos="1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eskisehirodm.meb.gov.tr/meb_iys_dosyalar/2018_05/31105400_abide__raporu_eskiYehir_31.05.2018.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979800C-AA18-4A10-85A0-C0E70024460C}"/>
              </a:ext>
            </a:extLst>
          </p:cNvPr>
          <p:cNvPicPr>
            <a:picLocks noChangeAspect="1"/>
          </p:cNvPicPr>
          <p:nvPr/>
        </p:nvPicPr>
        <p:blipFill>
          <a:blip r:embed="rId3"/>
          <a:stretch>
            <a:fillRect/>
          </a:stretch>
        </p:blipFill>
        <p:spPr>
          <a:xfrm>
            <a:off x="685800" y="571500"/>
            <a:ext cx="10820400" cy="5715000"/>
          </a:xfrm>
          <a:prstGeom prst="rect">
            <a:avLst/>
          </a:prstGeom>
        </p:spPr>
      </p:pic>
      <p:sp>
        <p:nvSpPr>
          <p:cNvPr id="3" name="Dikdörtgen: Yuvarlatılmış Köşeler 2">
            <a:extLst>
              <a:ext uri="{FF2B5EF4-FFF2-40B4-BE49-F238E27FC236}">
                <a16:creationId xmlns:a16="http://schemas.microsoft.com/office/drawing/2014/main" id="{63A46770-10FB-4DED-BE71-5D31182612CD}"/>
              </a:ext>
            </a:extLst>
          </p:cNvPr>
          <p:cNvSpPr/>
          <p:nvPr/>
        </p:nvSpPr>
        <p:spPr>
          <a:xfrm>
            <a:off x="7202906" y="4740443"/>
            <a:ext cx="4002505" cy="938464"/>
          </a:xfrm>
          <a:prstGeom prst="roundRect">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latin typeface="Arial" panose="020B0604020202020204" pitchFamily="34" charset="0"/>
                <a:cs typeface="Arial" panose="020B0604020202020204" pitchFamily="34" charset="0"/>
              </a:rPr>
              <a:t>ABİDE 2016          ESKİŞEHİR RAPORU</a:t>
            </a:r>
          </a:p>
        </p:txBody>
      </p:sp>
      <p:sp>
        <p:nvSpPr>
          <p:cNvPr id="5" name="Dikdörtgen 4">
            <a:extLst>
              <a:ext uri="{FF2B5EF4-FFF2-40B4-BE49-F238E27FC236}">
                <a16:creationId xmlns:a16="http://schemas.microsoft.com/office/drawing/2014/main" id="{275928B3-9866-4098-B721-BEF800045B51}"/>
              </a:ext>
            </a:extLst>
          </p:cNvPr>
          <p:cNvSpPr/>
          <p:nvPr/>
        </p:nvSpPr>
        <p:spPr>
          <a:xfrm>
            <a:off x="685800" y="4018547"/>
            <a:ext cx="10287000" cy="513348"/>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4" name="Dikdörtgen 3">
            <a:extLst>
              <a:ext uri="{FF2B5EF4-FFF2-40B4-BE49-F238E27FC236}">
                <a16:creationId xmlns:a16="http://schemas.microsoft.com/office/drawing/2014/main" id="{81255317-E507-400F-A053-2C22FC1EE53C}"/>
              </a:ext>
            </a:extLst>
          </p:cNvPr>
          <p:cNvSpPr/>
          <p:nvPr/>
        </p:nvSpPr>
        <p:spPr>
          <a:xfrm>
            <a:off x="685800" y="6400800"/>
            <a:ext cx="10728158" cy="94248"/>
          </a:xfrm>
          <a:prstGeom prst="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CFCFDF88-34E4-40AD-8777-A6B36F79ADEA}"/>
              </a:ext>
            </a:extLst>
          </p:cNvPr>
          <p:cNvSpPr/>
          <p:nvPr/>
        </p:nvSpPr>
        <p:spPr>
          <a:xfrm>
            <a:off x="685800" y="425116"/>
            <a:ext cx="10728158" cy="94248"/>
          </a:xfrm>
          <a:prstGeom prst="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7" name="Akış Çizelgesi: Manyetik Disk 6">
            <a:extLst>
              <a:ext uri="{FF2B5EF4-FFF2-40B4-BE49-F238E27FC236}">
                <a16:creationId xmlns:a16="http://schemas.microsoft.com/office/drawing/2014/main" id="{EF1EBA0A-70B4-4C2E-BC19-22F66EDD2276}"/>
              </a:ext>
            </a:extLst>
          </p:cNvPr>
          <p:cNvSpPr/>
          <p:nvPr/>
        </p:nvSpPr>
        <p:spPr>
          <a:xfrm>
            <a:off x="1265321" y="4939969"/>
            <a:ext cx="1997242" cy="713873"/>
          </a:xfrm>
          <a:prstGeom prst="flowChartMagneticDisk">
            <a:avLst/>
          </a:prstGeom>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8. SINIF</a:t>
            </a:r>
          </a:p>
        </p:txBody>
      </p:sp>
    </p:spTree>
    <p:extLst>
      <p:ext uri="{BB962C8B-B14F-4D97-AF65-F5344CB8AC3E}">
        <p14:creationId xmlns:p14="http://schemas.microsoft.com/office/powerpoint/2010/main" val="199088157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DF7E103-8CEA-49CF-8FF8-7C0B54D59DD0}"/>
              </a:ext>
            </a:extLst>
          </p:cNvPr>
          <p:cNvPicPr>
            <a:picLocks noChangeAspect="1"/>
          </p:cNvPicPr>
          <p:nvPr/>
        </p:nvPicPr>
        <p:blipFill>
          <a:blip r:embed="rId3"/>
          <a:stretch>
            <a:fillRect/>
          </a:stretch>
        </p:blipFill>
        <p:spPr>
          <a:xfrm>
            <a:off x="1173340" y="1241631"/>
            <a:ext cx="9502681" cy="3782621"/>
          </a:xfrm>
          <a:prstGeom prst="rect">
            <a:avLst/>
          </a:prstGeom>
        </p:spPr>
      </p:pic>
      <p:sp>
        <p:nvSpPr>
          <p:cNvPr id="4" name="Dikdörtgen: Yuvarlatılmış Köşeler 3">
            <a:extLst>
              <a:ext uri="{FF2B5EF4-FFF2-40B4-BE49-F238E27FC236}">
                <a16:creationId xmlns:a16="http://schemas.microsoft.com/office/drawing/2014/main" id="{84BA17B0-BACD-4BC6-85CD-DA5E63817535}"/>
              </a:ext>
            </a:extLst>
          </p:cNvPr>
          <p:cNvSpPr/>
          <p:nvPr/>
        </p:nvSpPr>
        <p:spPr>
          <a:xfrm>
            <a:off x="9737558" y="360947"/>
            <a:ext cx="1754104" cy="429127"/>
          </a:xfrm>
          <a:prstGeom prst="roundRect">
            <a:avLst/>
          </a:prstGeom>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solidFill>
                <a:latin typeface="Arial" panose="020B0604020202020204" pitchFamily="34" charset="0"/>
                <a:cs typeface="Arial" panose="020B0604020202020204" pitchFamily="34" charset="0"/>
              </a:rPr>
              <a:t>Türkiye Geneli</a:t>
            </a:r>
          </a:p>
        </p:txBody>
      </p:sp>
    </p:spTree>
    <p:extLst>
      <p:ext uri="{BB962C8B-B14F-4D97-AF65-F5344CB8AC3E}">
        <p14:creationId xmlns:p14="http://schemas.microsoft.com/office/powerpoint/2010/main" val="413743372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F91518FB-5FFD-40C8-BAA1-5E95AFEEEC7F}"/>
              </a:ext>
            </a:extLst>
          </p:cNvPr>
          <p:cNvSpPr/>
          <p:nvPr/>
        </p:nvSpPr>
        <p:spPr>
          <a:xfrm>
            <a:off x="605589" y="3655501"/>
            <a:ext cx="11105148" cy="2246769"/>
          </a:xfrm>
          <a:prstGeom prst="rect">
            <a:avLst/>
          </a:prstGeom>
          <a:solidFill>
            <a:schemeClr val="bg1"/>
          </a:solidFill>
        </p:spPr>
        <p:txBody>
          <a:bodyPr wrap="square">
            <a:spAutoFit/>
          </a:bodyPr>
          <a:lstStyle/>
          <a:p>
            <a:pPr algn="just"/>
            <a:r>
              <a:rPr lang="tr-TR" sz="2000" dirty="0">
                <a:latin typeface="Arial" panose="020B0604020202020204" pitchFamily="34" charset="0"/>
                <a:cs typeface="Arial" panose="020B0604020202020204" pitchFamily="34" charset="0"/>
              </a:rPr>
              <a:t>Türkçe testi için Türkiye'deki öğrencilerin % 22,4'ü, Eskişehir'de % 4,4'ü temel düzeyde; Türkiye'de öğrencilerin % 44,6'sı, Eskişehir'de % 28'i orta düzeyde, Türkiye'de öğrencilerin % 23'ü , Eskişehir'de 43,3'ü orta üstü düzeyde; Türkiye'de öğrencilerin % 6,4'ü, Eskişehir'de % 24'ü ileri düzeyde yeterlik düzeyine sahiptir. </a:t>
            </a:r>
          </a:p>
          <a:p>
            <a:pPr algn="just"/>
            <a:endParaRPr lang="tr-TR" sz="2000" dirty="0">
              <a:latin typeface="Arial" panose="020B0604020202020204" pitchFamily="34" charset="0"/>
              <a:cs typeface="Arial" panose="020B0604020202020204" pitchFamily="34" charset="0"/>
            </a:endParaRPr>
          </a:p>
          <a:p>
            <a:pPr algn="just"/>
            <a:r>
              <a:rPr lang="tr-TR" sz="2000" dirty="0">
                <a:latin typeface="Arial" panose="020B0604020202020204" pitchFamily="34" charset="0"/>
                <a:cs typeface="Arial" panose="020B0604020202020204" pitchFamily="34" charset="0"/>
              </a:rPr>
              <a:t>Eskişehir'in orta üstü ve ileri düzey yeterlilikleri Türkiye yüzdesinden daha yüksek olduğu görülmektedir. </a:t>
            </a:r>
          </a:p>
        </p:txBody>
      </p:sp>
      <p:pic>
        <p:nvPicPr>
          <p:cNvPr id="4" name="Resim 3">
            <a:extLst>
              <a:ext uri="{FF2B5EF4-FFF2-40B4-BE49-F238E27FC236}">
                <a16:creationId xmlns:a16="http://schemas.microsoft.com/office/drawing/2014/main" id="{4F36CE08-8667-4E82-9BB4-706B29ADF723}"/>
              </a:ext>
            </a:extLst>
          </p:cNvPr>
          <p:cNvPicPr>
            <a:picLocks noChangeAspect="1"/>
          </p:cNvPicPr>
          <p:nvPr/>
        </p:nvPicPr>
        <p:blipFill>
          <a:blip r:embed="rId3"/>
          <a:stretch>
            <a:fillRect/>
          </a:stretch>
        </p:blipFill>
        <p:spPr>
          <a:xfrm>
            <a:off x="2120065" y="368998"/>
            <a:ext cx="7633536" cy="2833501"/>
          </a:xfrm>
          <a:prstGeom prst="rect">
            <a:avLst/>
          </a:prstGeom>
        </p:spPr>
      </p:pic>
    </p:spTree>
    <p:extLst>
      <p:ext uri="{BB962C8B-B14F-4D97-AF65-F5344CB8AC3E}">
        <p14:creationId xmlns:p14="http://schemas.microsoft.com/office/powerpoint/2010/main" val="288347906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F5E53B4-EEC9-4ED9-ABD3-02468DC6FCA0}"/>
              </a:ext>
            </a:extLst>
          </p:cNvPr>
          <p:cNvPicPr>
            <a:picLocks noChangeAspect="1"/>
          </p:cNvPicPr>
          <p:nvPr/>
        </p:nvPicPr>
        <p:blipFill>
          <a:blip r:embed="rId3"/>
          <a:stretch>
            <a:fillRect/>
          </a:stretch>
        </p:blipFill>
        <p:spPr>
          <a:xfrm>
            <a:off x="301169" y="595926"/>
            <a:ext cx="6791325" cy="2533650"/>
          </a:xfrm>
          <a:prstGeom prst="rect">
            <a:avLst/>
          </a:prstGeom>
        </p:spPr>
      </p:pic>
      <p:pic>
        <p:nvPicPr>
          <p:cNvPr id="3" name="Resim 2">
            <a:extLst>
              <a:ext uri="{FF2B5EF4-FFF2-40B4-BE49-F238E27FC236}">
                <a16:creationId xmlns:a16="http://schemas.microsoft.com/office/drawing/2014/main" id="{F3042F68-0F4D-4FF5-9B41-C914DAF6A041}"/>
              </a:ext>
            </a:extLst>
          </p:cNvPr>
          <p:cNvPicPr>
            <a:picLocks noChangeAspect="1"/>
          </p:cNvPicPr>
          <p:nvPr/>
        </p:nvPicPr>
        <p:blipFill>
          <a:blip r:embed="rId4"/>
          <a:stretch>
            <a:fillRect/>
          </a:stretch>
        </p:blipFill>
        <p:spPr>
          <a:xfrm>
            <a:off x="4430717" y="3623478"/>
            <a:ext cx="6838950" cy="2400300"/>
          </a:xfrm>
          <a:prstGeom prst="rect">
            <a:avLst/>
          </a:prstGeom>
        </p:spPr>
      </p:pic>
      <p:pic>
        <p:nvPicPr>
          <p:cNvPr id="1026" name="Picture 2" descr="kÄ±z Ã¶Ärenci ile ilgili gÃ¶rsel sonucu">
            <a:extLst>
              <a:ext uri="{FF2B5EF4-FFF2-40B4-BE49-F238E27FC236}">
                <a16:creationId xmlns:a16="http://schemas.microsoft.com/office/drawing/2014/main" id="{8D601869-8D72-4BAA-85FA-B15A777F3A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6304" y="1437215"/>
            <a:ext cx="1532271" cy="16092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28" name="Picture 4" descr="erkek Ã¶Ärenci ile ilgili gÃ¶rsel sonucu">
            <a:extLst>
              <a:ext uri="{FF2B5EF4-FFF2-40B4-BE49-F238E27FC236}">
                <a16:creationId xmlns:a16="http://schemas.microsoft.com/office/drawing/2014/main" id="{7E5B88A5-0049-4D89-9BFB-A6A1F0866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9639" y="3766151"/>
            <a:ext cx="1545989" cy="16092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1552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1EC78F3-59FA-4C7C-9B0B-17CE86D43360}"/>
              </a:ext>
            </a:extLst>
          </p:cNvPr>
          <p:cNvPicPr>
            <a:picLocks noChangeAspect="1"/>
          </p:cNvPicPr>
          <p:nvPr/>
        </p:nvPicPr>
        <p:blipFill>
          <a:blip r:embed="rId3"/>
          <a:stretch>
            <a:fillRect/>
          </a:stretch>
        </p:blipFill>
        <p:spPr>
          <a:xfrm>
            <a:off x="2527132" y="377170"/>
            <a:ext cx="6800850" cy="3895725"/>
          </a:xfrm>
          <a:prstGeom prst="rect">
            <a:avLst/>
          </a:prstGeom>
        </p:spPr>
      </p:pic>
      <p:sp>
        <p:nvSpPr>
          <p:cNvPr id="4" name="Dikdörtgen 3">
            <a:extLst>
              <a:ext uri="{FF2B5EF4-FFF2-40B4-BE49-F238E27FC236}">
                <a16:creationId xmlns:a16="http://schemas.microsoft.com/office/drawing/2014/main" id="{5C73A41B-1043-4213-BDD3-C176B3677FA0}"/>
              </a:ext>
            </a:extLst>
          </p:cNvPr>
          <p:cNvSpPr/>
          <p:nvPr/>
        </p:nvSpPr>
        <p:spPr>
          <a:xfrm>
            <a:off x="521367" y="4670316"/>
            <a:ext cx="10812379" cy="1200329"/>
          </a:xfrm>
          <a:prstGeom prst="rect">
            <a:avLst/>
          </a:prstGeom>
          <a:solidFill>
            <a:schemeClr val="bg1"/>
          </a:solidFill>
        </p:spPr>
        <p:txBody>
          <a:bodyPr wrap="square">
            <a:spAutoFit/>
          </a:bodyPr>
          <a:lstStyle/>
          <a:p>
            <a:pPr algn="just"/>
            <a:r>
              <a:rPr lang="tr-TR" dirty="0">
                <a:latin typeface="Arial" panose="020B0604020202020204" pitchFamily="34" charset="0"/>
                <a:cs typeface="Arial" panose="020B0604020202020204" pitchFamily="34" charset="0"/>
              </a:rPr>
              <a:t>Okul türüne göre, orta üstü ve ileri düzeyde en yüksek yüzdeye sahip olan okullar özel ortaokullar; temel altı ve temel düzeyde en düşük öğrenci yüzdesine sahip olan okullar imam hatip ortaokulu ve özel ortaokullar; orta üstü ve ileri düzeyde en düşük düzeyde, temel altı ve temel düzeyde en yüksek öğrenci yüzdesine sahip olan okulların ise genel ortaokullar olduğu görülmektedir. </a:t>
            </a:r>
          </a:p>
        </p:txBody>
      </p:sp>
    </p:spTree>
    <p:extLst>
      <p:ext uri="{BB962C8B-B14F-4D97-AF65-F5344CB8AC3E}">
        <p14:creationId xmlns:p14="http://schemas.microsoft.com/office/powerpoint/2010/main" val="220740408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C41B3E7-B671-428E-AB37-699A963CEF05}"/>
              </a:ext>
            </a:extLst>
          </p:cNvPr>
          <p:cNvPicPr>
            <a:picLocks noChangeAspect="1"/>
          </p:cNvPicPr>
          <p:nvPr/>
        </p:nvPicPr>
        <p:blipFill>
          <a:blip r:embed="rId3"/>
          <a:stretch>
            <a:fillRect/>
          </a:stretch>
        </p:blipFill>
        <p:spPr>
          <a:xfrm>
            <a:off x="2060408" y="312347"/>
            <a:ext cx="7492666" cy="3526576"/>
          </a:xfrm>
          <a:prstGeom prst="rect">
            <a:avLst/>
          </a:prstGeom>
        </p:spPr>
      </p:pic>
      <p:sp>
        <p:nvSpPr>
          <p:cNvPr id="4" name="Dikdörtgen 3">
            <a:extLst>
              <a:ext uri="{FF2B5EF4-FFF2-40B4-BE49-F238E27FC236}">
                <a16:creationId xmlns:a16="http://schemas.microsoft.com/office/drawing/2014/main" id="{4BED88B7-BB3A-4EC2-873D-3EDF2E077396}"/>
              </a:ext>
            </a:extLst>
          </p:cNvPr>
          <p:cNvSpPr/>
          <p:nvPr/>
        </p:nvSpPr>
        <p:spPr>
          <a:xfrm>
            <a:off x="754336" y="4067271"/>
            <a:ext cx="10900612" cy="1754326"/>
          </a:xfrm>
          <a:prstGeom prst="rect">
            <a:avLst/>
          </a:prstGeom>
          <a:solidFill>
            <a:schemeClr val="bg1"/>
          </a:solidFill>
        </p:spPr>
        <p:txBody>
          <a:bodyPr wrap="square">
            <a:spAutoFit/>
          </a:bodyPr>
          <a:lstStyle/>
          <a:p>
            <a:pPr algn="just"/>
            <a:r>
              <a:rPr lang="tr-TR" dirty="0">
                <a:latin typeface="Arial" panose="020B0604020202020204" pitchFamily="34" charset="0"/>
                <a:cs typeface="Arial" panose="020B0604020202020204" pitchFamily="34" charset="0"/>
              </a:rPr>
              <a:t>Öğrencilerin anne eğitim düzeyine göre Türkçe Testi puanları incelendiğinde en yüksek puan ortalamasının, annelerinin eğitim düzeyi doktora mezunu olan öğrencilere ait olduğu (Ẋ =583,4) görülmektedir. Buna ek olarak, öğrencilerin Türkçe testine ilişkin ortalama puanlarının anne eğitim düzeyine bağlı olarak anlamlı bir biçimde farklılaştığı görülmüştür.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Annelerin eğitim düzeyi yükseldikçe öğrencilerin Türkçe başarı puanlarının artış gösterdiği söylenebilir. </a:t>
            </a:r>
          </a:p>
        </p:txBody>
      </p:sp>
      <p:pic>
        <p:nvPicPr>
          <p:cNvPr id="9218" name="Picture 2" descr="anne Ã§ocuk ile ilgili gÃ¶rsel sonucu">
            <a:extLst>
              <a:ext uri="{FF2B5EF4-FFF2-40B4-BE49-F238E27FC236}">
                <a16:creationId xmlns:a16="http://schemas.microsoft.com/office/drawing/2014/main" id="{50C45AF2-368A-42F3-9C31-480848A77F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1592" y="1728174"/>
            <a:ext cx="1698137" cy="114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6143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E91F94E-2898-4508-A105-1A44E858A23C}"/>
              </a:ext>
            </a:extLst>
          </p:cNvPr>
          <p:cNvPicPr>
            <a:picLocks noChangeAspect="1"/>
          </p:cNvPicPr>
          <p:nvPr/>
        </p:nvPicPr>
        <p:blipFill>
          <a:blip r:embed="rId3"/>
          <a:stretch>
            <a:fillRect/>
          </a:stretch>
        </p:blipFill>
        <p:spPr>
          <a:xfrm>
            <a:off x="2550561" y="213922"/>
            <a:ext cx="7540958" cy="3744038"/>
          </a:xfrm>
          <a:prstGeom prst="rect">
            <a:avLst/>
          </a:prstGeom>
        </p:spPr>
      </p:pic>
      <p:sp>
        <p:nvSpPr>
          <p:cNvPr id="4" name="Dikdörtgen 3">
            <a:extLst>
              <a:ext uri="{FF2B5EF4-FFF2-40B4-BE49-F238E27FC236}">
                <a16:creationId xmlns:a16="http://schemas.microsoft.com/office/drawing/2014/main" id="{0996305A-F68B-4AC7-AD47-D2A2DBEC8355}"/>
              </a:ext>
            </a:extLst>
          </p:cNvPr>
          <p:cNvSpPr/>
          <p:nvPr/>
        </p:nvSpPr>
        <p:spPr>
          <a:xfrm>
            <a:off x="513347" y="4163335"/>
            <a:ext cx="11165305" cy="1754326"/>
          </a:xfrm>
          <a:prstGeom prst="rect">
            <a:avLst/>
          </a:prstGeom>
          <a:solidFill>
            <a:schemeClr val="bg1"/>
          </a:solidFill>
        </p:spPr>
        <p:txBody>
          <a:bodyPr wrap="square">
            <a:spAutoFit/>
          </a:bodyPr>
          <a:lstStyle/>
          <a:p>
            <a:pPr algn="just"/>
            <a:r>
              <a:rPr lang="tr-TR" dirty="0">
                <a:latin typeface="Arial" panose="020B0604020202020204" pitchFamily="34" charset="0"/>
                <a:cs typeface="Arial" panose="020B0604020202020204" pitchFamily="34" charset="0"/>
              </a:rPr>
              <a:t>Öğrencilerin baba eğitim düzeyine göre Türkçe Testi puanları incelendiğinde en yüksek puan ortalamasının, babalarının eğitim düzeyi doktora mezunu olan öğrencilere ait olduğu </a:t>
            </a:r>
            <a:r>
              <a:rPr lang="tr-TR">
                <a:latin typeface="Arial" panose="020B0604020202020204" pitchFamily="34" charset="0"/>
                <a:cs typeface="Arial" panose="020B0604020202020204" pitchFamily="34" charset="0"/>
              </a:rPr>
              <a:t>(Ẋ=</a:t>
            </a:r>
            <a:r>
              <a:rPr lang="tr-TR" dirty="0">
                <a:latin typeface="Arial" panose="020B0604020202020204" pitchFamily="34" charset="0"/>
                <a:cs typeface="Arial" panose="020B0604020202020204" pitchFamily="34" charset="0"/>
              </a:rPr>
              <a:t>580,7), en az puan ortalamasının ise babalarının eğitim düzeyi "okula hiç gitmedi ya da ilkokul terk" olan öğrencilere ait olduğu </a:t>
            </a:r>
            <a:r>
              <a:rPr lang="tr-TR">
                <a:latin typeface="Arial" panose="020B0604020202020204" pitchFamily="34" charset="0"/>
                <a:cs typeface="Arial" panose="020B0604020202020204" pitchFamily="34" charset="0"/>
              </a:rPr>
              <a:t>(Ẋ=</a:t>
            </a:r>
            <a:r>
              <a:rPr lang="tr-TR" dirty="0">
                <a:latin typeface="Arial" panose="020B0604020202020204" pitchFamily="34" charset="0"/>
                <a:cs typeface="Arial" panose="020B0604020202020204" pitchFamily="34" charset="0"/>
              </a:rPr>
              <a:t>480,7) görülmektedir.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Anne ve baba eğitim düzeyi ile öğrencilerin Türkçe başarı puanları arasında doğru orantı vardır.</a:t>
            </a:r>
          </a:p>
        </p:txBody>
      </p:sp>
      <p:pic>
        <p:nvPicPr>
          <p:cNvPr id="5" name="Picture 2" descr="baba Ã§ocuk ile ilgili gÃ¶rsel sonucu">
            <a:extLst>
              <a:ext uri="{FF2B5EF4-FFF2-40B4-BE49-F238E27FC236}">
                <a16:creationId xmlns:a16="http://schemas.microsoft.com/office/drawing/2014/main" id="{3BE4527C-27A6-4357-BBBC-10CC4A4C60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344" y="1479463"/>
            <a:ext cx="1698137" cy="121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88713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21B792D-EBF9-4E3C-B8C0-F784B3F2ECC8}"/>
              </a:ext>
            </a:extLst>
          </p:cNvPr>
          <p:cNvPicPr>
            <a:picLocks noChangeAspect="1"/>
          </p:cNvPicPr>
          <p:nvPr/>
        </p:nvPicPr>
        <p:blipFill>
          <a:blip r:embed="rId3"/>
          <a:stretch>
            <a:fillRect/>
          </a:stretch>
        </p:blipFill>
        <p:spPr>
          <a:xfrm>
            <a:off x="1647468" y="572312"/>
            <a:ext cx="9237099" cy="2419540"/>
          </a:xfrm>
          <a:prstGeom prst="rect">
            <a:avLst/>
          </a:prstGeom>
        </p:spPr>
      </p:pic>
      <p:sp>
        <p:nvSpPr>
          <p:cNvPr id="4" name="Dikdörtgen 3">
            <a:extLst>
              <a:ext uri="{FF2B5EF4-FFF2-40B4-BE49-F238E27FC236}">
                <a16:creationId xmlns:a16="http://schemas.microsoft.com/office/drawing/2014/main" id="{4FDE2F06-E426-479E-A361-866762704E5D}"/>
              </a:ext>
            </a:extLst>
          </p:cNvPr>
          <p:cNvSpPr/>
          <p:nvPr/>
        </p:nvSpPr>
        <p:spPr>
          <a:xfrm>
            <a:off x="597568" y="3499626"/>
            <a:ext cx="10996863" cy="2246769"/>
          </a:xfrm>
          <a:prstGeom prst="rect">
            <a:avLst/>
          </a:prstGeom>
          <a:solidFill>
            <a:schemeClr val="bg1"/>
          </a:solidFill>
        </p:spPr>
        <p:txBody>
          <a:bodyPr wrap="square">
            <a:spAutoFit/>
          </a:bodyPr>
          <a:lstStyle/>
          <a:p>
            <a:pPr algn="just"/>
            <a:r>
              <a:rPr lang="tr-TR" sz="2000" dirty="0">
                <a:latin typeface="Arial" panose="020B0604020202020204" pitchFamily="34" charset="0"/>
                <a:cs typeface="Arial" panose="020B0604020202020204" pitchFamily="34" charset="0"/>
              </a:rPr>
              <a:t>Öğrencilerin sosyoekonomik düzeyleri ile Türkçe testi puanları arasında anlamlı, düşük düzeyde ve pozitif yönlü bir ilişki vardır. Türkiye verilerine göre, öğrencilerin sosyoekonomik düzeyleri ile Türkçe testi puanları arasında anlamlı, orta düzeyde ve pozitif yönlü bir ilişki vardır. </a:t>
            </a:r>
          </a:p>
          <a:p>
            <a:pPr algn="just"/>
            <a:endParaRPr lang="tr-TR" sz="2000" dirty="0">
              <a:latin typeface="Arial" panose="020B0604020202020204" pitchFamily="34" charset="0"/>
              <a:cs typeface="Arial" panose="020B0604020202020204" pitchFamily="34" charset="0"/>
            </a:endParaRPr>
          </a:p>
          <a:p>
            <a:pPr algn="just"/>
            <a:r>
              <a:rPr lang="tr-TR" sz="2000" dirty="0">
                <a:latin typeface="Arial" panose="020B0604020202020204" pitchFamily="34" charset="0"/>
                <a:cs typeface="Arial" panose="020B0604020202020204" pitchFamily="34" charset="0"/>
              </a:rPr>
              <a:t>Bir başka deyişle, öğrencilerin sosyoekonomik düzeyleri yükseldikçe Türkçe puanlarının da yükseldiği ileri sürülebilir. Eskişehir'deki öğrencilerin sosyoekonomik düzeyleri ile Türkçe testi puanları arasındaki ilişki Türkiye verileri ile benzerlik göstermektedir. </a:t>
            </a:r>
          </a:p>
        </p:txBody>
      </p:sp>
    </p:spTree>
    <p:extLst>
      <p:ext uri="{BB962C8B-B14F-4D97-AF65-F5344CB8AC3E}">
        <p14:creationId xmlns:p14="http://schemas.microsoft.com/office/powerpoint/2010/main" val="327645907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D08F898-46BC-4C51-B868-9ED897D47011}"/>
              </a:ext>
            </a:extLst>
          </p:cNvPr>
          <p:cNvPicPr>
            <a:picLocks noChangeAspect="1"/>
          </p:cNvPicPr>
          <p:nvPr/>
        </p:nvPicPr>
        <p:blipFill>
          <a:blip r:embed="rId3"/>
          <a:stretch>
            <a:fillRect/>
          </a:stretch>
        </p:blipFill>
        <p:spPr>
          <a:xfrm>
            <a:off x="1982098" y="125145"/>
            <a:ext cx="8227804" cy="3703651"/>
          </a:xfrm>
          <a:prstGeom prst="rect">
            <a:avLst/>
          </a:prstGeom>
        </p:spPr>
      </p:pic>
      <p:sp>
        <p:nvSpPr>
          <p:cNvPr id="4" name="Dikdörtgen 3">
            <a:extLst>
              <a:ext uri="{FF2B5EF4-FFF2-40B4-BE49-F238E27FC236}">
                <a16:creationId xmlns:a16="http://schemas.microsoft.com/office/drawing/2014/main" id="{5AC98B60-82E0-47B7-86C8-21B409C5B08D}"/>
              </a:ext>
            </a:extLst>
          </p:cNvPr>
          <p:cNvSpPr/>
          <p:nvPr/>
        </p:nvSpPr>
        <p:spPr>
          <a:xfrm>
            <a:off x="409073" y="3828796"/>
            <a:ext cx="11373853" cy="2585323"/>
          </a:xfrm>
          <a:prstGeom prst="rect">
            <a:avLst/>
          </a:prstGeom>
          <a:solidFill>
            <a:schemeClr val="accent5">
              <a:lumMod val="20000"/>
              <a:lumOff val="80000"/>
            </a:schemeClr>
          </a:solidFill>
        </p:spPr>
        <p:txBody>
          <a:bodyPr wrap="square">
            <a:spAutoFit/>
          </a:bodyPr>
          <a:lstStyle/>
          <a:p>
            <a:r>
              <a:rPr lang="tr-TR" dirty="0">
                <a:latin typeface="Arial" panose="020B0604020202020204" pitchFamily="34" charset="0"/>
                <a:cs typeface="Arial" panose="020B0604020202020204" pitchFamily="34" charset="0"/>
              </a:rPr>
              <a:t>İlimiz öğrencilerinin % 46,3'ü Türkçe dersinden kurslara katılmadığını belirtirken, % 36,3'ü her iki dönemde de katıldığını belirtmiştir. Türkçe testine ilişkin öğrenci ortalamaları, öğrencilerin </a:t>
            </a:r>
            <a:r>
              <a:rPr lang="tr-TR" dirty="0" err="1">
                <a:latin typeface="Arial" panose="020B0604020202020204" pitchFamily="34" charset="0"/>
                <a:cs typeface="Arial" panose="020B0604020202020204" pitchFamily="34" charset="0"/>
              </a:rPr>
              <a:t>DYK'ya</a:t>
            </a:r>
            <a:r>
              <a:rPr lang="tr-TR" dirty="0">
                <a:latin typeface="Arial" panose="020B0604020202020204" pitchFamily="34" charset="0"/>
                <a:cs typeface="Arial" panose="020B0604020202020204" pitchFamily="34" charset="0"/>
              </a:rPr>
              <a:t> katılma durumuna göre incelendiğinde, en yüksek puan ortalamasının her iki dönemde de kurslara katılımı olan öğrencilere ait olduğu (Ẋ =534,0), en düşük ortalamanın ise yalnızca 1. dönem katıldığını (Ẋ =491,0) ifade eden öğrencilere ait olduğu görülmektedir. </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Bununla birlikte, öğrencilerin Türkçe testi puanlarının </a:t>
            </a:r>
            <a:r>
              <a:rPr lang="tr-TR" dirty="0" err="1">
                <a:latin typeface="Arial" panose="020B0604020202020204" pitchFamily="34" charset="0"/>
                <a:cs typeface="Arial" panose="020B0604020202020204" pitchFamily="34" charset="0"/>
              </a:rPr>
              <a:t>DYK'ya</a:t>
            </a:r>
            <a:r>
              <a:rPr lang="tr-TR" dirty="0">
                <a:latin typeface="Arial" panose="020B0604020202020204" pitchFamily="34" charset="0"/>
                <a:cs typeface="Arial" panose="020B0604020202020204" pitchFamily="34" charset="0"/>
              </a:rPr>
              <a:t> katılma durumuna göre anlamlı bir şekilde farklılık gösterdiği belirlenmiştir. Eskişehir'de </a:t>
            </a:r>
            <a:r>
              <a:rPr lang="tr-TR" dirty="0" err="1">
                <a:latin typeface="Arial" panose="020B0604020202020204" pitchFamily="34" charset="0"/>
                <a:cs typeface="Arial" panose="020B0604020202020204" pitchFamily="34" charset="0"/>
              </a:rPr>
              <a:t>DYK'ya</a:t>
            </a:r>
            <a:r>
              <a:rPr lang="tr-TR" dirty="0">
                <a:latin typeface="Arial" panose="020B0604020202020204" pitchFamily="34" charset="0"/>
                <a:cs typeface="Arial" panose="020B0604020202020204" pitchFamily="34" charset="0"/>
              </a:rPr>
              <a:t> katılmayan öğrencilerin puan ortalaması (Ẋ=505,1), Türkiye'de </a:t>
            </a:r>
            <a:r>
              <a:rPr lang="tr-TR" dirty="0" err="1">
                <a:latin typeface="Arial" panose="020B0604020202020204" pitchFamily="34" charset="0"/>
                <a:cs typeface="Arial" panose="020B0604020202020204" pitchFamily="34" charset="0"/>
              </a:rPr>
              <a:t>DYK'ya</a:t>
            </a:r>
            <a:r>
              <a:rPr lang="tr-TR" dirty="0">
                <a:latin typeface="Arial" panose="020B0604020202020204" pitchFamily="34" charset="0"/>
                <a:cs typeface="Arial" panose="020B0604020202020204" pitchFamily="34" charset="0"/>
              </a:rPr>
              <a:t> katılmayan öğrencilerin puan ortalamasından (Ẋ =488,4) daha yüksek bulunmuştur. </a:t>
            </a:r>
          </a:p>
        </p:txBody>
      </p:sp>
    </p:spTree>
    <p:extLst>
      <p:ext uri="{BB962C8B-B14F-4D97-AF65-F5344CB8AC3E}">
        <p14:creationId xmlns:p14="http://schemas.microsoft.com/office/powerpoint/2010/main" val="49468211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068A4F0-7285-4E1C-9B97-8A240DF4304E}"/>
              </a:ext>
            </a:extLst>
          </p:cNvPr>
          <p:cNvPicPr>
            <a:picLocks noChangeAspect="1"/>
          </p:cNvPicPr>
          <p:nvPr/>
        </p:nvPicPr>
        <p:blipFill>
          <a:blip r:embed="rId3"/>
          <a:stretch>
            <a:fillRect/>
          </a:stretch>
        </p:blipFill>
        <p:spPr>
          <a:xfrm>
            <a:off x="1041248" y="1541244"/>
            <a:ext cx="9876894" cy="1959053"/>
          </a:xfrm>
          <a:prstGeom prst="rect">
            <a:avLst/>
          </a:prstGeom>
        </p:spPr>
      </p:pic>
      <p:sp>
        <p:nvSpPr>
          <p:cNvPr id="4" name="Dikdörtgen 3">
            <a:extLst>
              <a:ext uri="{FF2B5EF4-FFF2-40B4-BE49-F238E27FC236}">
                <a16:creationId xmlns:a16="http://schemas.microsoft.com/office/drawing/2014/main" id="{E00A0ED6-456A-4E23-97CC-F970C090784F}"/>
              </a:ext>
            </a:extLst>
          </p:cNvPr>
          <p:cNvSpPr/>
          <p:nvPr/>
        </p:nvSpPr>
        <p:spPr>
          <a:xfrm>
            <a:off x="529390" y="4267704"/>
            <a:ext cx="10900610" cy="1323439"/>
          </a:xfrm>
          <a:prstGeom prst="rect">
            <a:avLst/>
          </a:prstGeom>
          <a:solidFill>
            <a:schemeClr val="bg1"/>
          </a:solidFill>
        </p:spPr>
        <p:txBody>
          <a:bodyPr wrap="square">
            <a:spAutoFit/>
          </a:bodyPr>
          <a:lstStyle/>
          <a:p>
            <a:pPr algn="just"/>
            <a:r>
              <a:rPr lang="tr-TR" sz="2000" dirty="0">
                <a:latin typeface="Arial" panose="020B0604020202020204" pitchFamily="34" charset="0"/>
                <a:cs typeface="Arial" panose="020B0604020202020204" pitchFamily="34" charset="0"/>
              </a:rPr>
              <a:t>Türkçe testi puanları ile aile ilgisi arasında düşük düzeyde, pozitif yönde ancak aile baskısı ile arasında negatif yönde anlamlı bir ilişki olduğu görülmektedir. Bir başka deyişle, aile ilgisi arttıkça öğrencilerin Türkçe puanlarının az da olsa yükselme eğilimi gösterdiği, aile baskısı arttıkça ise öğrencilerin Türkçe puanlarının az da olsa düşme eğilimi gösterdiği görülmektedir. </a:t>
            </a:r>
          </a:p>
        </p:txBody>
      </p:sp>
    </p:spTree>
    <p:extLst>
      <p:ext uri="{BB962C8B-B14F-4D97-AF65-F5344CB8AC3E}">
        <p14:creationId xmlns:p14="http://schemas.microsoft.com/office/powerpoint/2010/main" val="201866911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D94B359-9AAD-42A3-BD71-1BDA2925B71D}"/>
              </a:ext>
            </a:extLst>
          </p:cNvPr>
          <p:cNvPicPr>
            <a:picLocks noChangeAspect="1"/>
          </p:cNvPicPr>
          <p:nvPr/>
        </p:nvPicPr>
        <p:blipFill>
          <a:blip r:embed="rId3"/>
          <a:stretch>
            <a:fillRect/>
          </a:stretch>
        </p:blipFill>
        <p:spPr>
          <a:xfrm>
            <a:off x="1573709" y="561183"/>
            <a:ext cx="8868147" cy="3145963"/>
          </a:xfrm>
          <a:prstGeom prst="rect">
            <a:avLst/>
          </a:prstGeom>
        </p:spPr>
      </p:pic>
      <p:sp>
        <p:nvSpPr>
          <p:cNvPr id="4" name="Dikdörtgen 3">
            <a:extLst>
              <a:ext uri="{FF2B5EF4-FFF2-40B4-BE49-F238E27FC236}">
                <a16:creationId xmlns:a16="http://schemas.microsoft.com/office/drawing/2014/main" id="{9E510EE6-A86C-4B3B-9916-09EC63335A95}"/>
              </a:ext>
            </a:extLst>
          </p:cNvPr>
          <p:cNvSpPr/>
          <p:nvPr/>
        </p:nvSpPr>
        <p:spPr>
          <a:xfrm>
            <a:off x="368981" y="4224345"/>
            <a:ext cx="11277601" cy="1323439"/>
          </a:xfrm>
          <a:prstGeom prst="rect">
            <a:avLst/>
          </a:prstGeom>
          <a:solidFill>
            <a:schemeClr val="bg1"/>
          </a:solidFill>
        </p:spPr>
        <p:txBody>
          <a:bodyPr wrap="square">
            <a:spAutoFit/>
          </a:bodyPr>
          <a:lstStyle/>
          <a:p>
            <a:r>
              <a:rPr lang="tr-TR" sz="2000" dirty="0">
                <a:latin typeface="Arial" panose="020B0604020202020204" pitchFamily="34" charset="0"/>
                <a:cs typeface="Arial" panose="020B0604020202020204" pitchFamily="34" charset="0"/>
              </a:rPr>
              <a:t>Öğrenciler en yüksek oranla (% 65) Türkçe öğretmenlerinin haftada 1 ya da 2 kez ödev verdiklerini belirtmiştir. Türkçe öğretmenlerinin, haftada 3 ya da daha fazla kez ödev verdiğini belirten öğrenci oranı % 29,4 iken, hiç ödev vermediğini belirten öğrenci oranı % 5,6'dır. Eskişehir'de Türkçe öğretmenlerinin ödev verme sıklığı, Türkiye verileri ile tutarlılık göstermektedir. </a:t>
            </a:r>
          </a:p>
        </p:txBody>
      </p:sp>
    </p:spTree>
    <p:extLst>
      <p:ext uri="{BB962C8B-B14F-4D97-AF65-F5344CB8AC3E}">
        <p14:creationId xmlns:p14="http://schemas.microsoft.com/office/powerpoint/2010/main" val="121344773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3" descr="Dairesel Resim Listesi">
            <a:extLst>
              <a:ext uri="{FF2B5EF4-FFF2-40B4-BE49-F238E27FC236}">
                <a16:creationId xmlns:a16="http://schemas.microsoft.com/office/drawing/2014/main" id="{B089A640-E110-4C4F-A8B8-B13429236462}"/>
              </a:ext>
            </a:extLst>
          </p:cNvPr>
          <p:cNvGraphicFramePr>
            <a:graphicFrameLocks/>
          </p:cNvGraphicFramePr>
          <p:nvPr>
            <p:extLst>
              <p:ext uri="{D42A27DB-BD31-4B8C-83A1-F6EECF244321}">
                <p14:modId xmlns:p14="http://schemas.microsoft.com/office/powerpoint/2010/main" val="1848657742"/>
              </p:ext>
            </p:extLst>
          </p:nvPr>
        </p:nvGraphicFramePr>
        <p:xfrm>
          <a:off x="1718705" y="1404757"/>
          <a:ext cx="8400081" cy="4374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kış Çizelgesi: Manyetik Disk 5">
            <a:extLst>
              <a:ext uri="{FF2B5EF4-FFF2-40B4-BE49-F238E27FC236}">
                <a16:creationId xmlns:a16="http://schemas.microsoft.com/office/drawing/2014/main" id="{C91C46C7-3D75-4C93-B72E-D36B5AB71DE0}"/>
              </a:ext>
            </a:extLst>
          </p:cNvPr>
          <p:cNvSpPr/>
          <p:nvPr/>
        </p:nvSpPr>
        <p:spPr>
          <a:xfrm>
            <a:off x="3114138" y="414069"/>
            <a:ext cx="4925682" cy="681486"/>
          </a:xfrm>
          <a:prstGeom prst="flowChartMagneticDisk">
            <a:avLst/>
          </a:prstGeom>
          <a:solidFill>
            <a:schemeClr val="accent4">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b="1" dirty="0">
                <a:solidFill>
                  <a:schemeClr val="bg1"/>
                </a:solidFill>
              </a:rPr>
              <a:t>UYGULAMA DERSLERİ</a:t>
            </a:r>
          </a:p>
        </p:txBody>
      </p:sp>
    </p:spTree>
    <p:extLst>
      <p:ext uri="{BB962C8B-B14F-4D97-AF65-F5344CB8AC3E}">
        <p14:creationId xmlns:p14="http://schemas.microsoft.com/office/powerpoint/2010/main" val="393556218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DF608EF-0648-4F5F-8C91-F060B6E680AF}"/>
              </a:ext>
            </a:extLst>
          </p:cNvPr>
          <p:cNvPicPr>
            <a:picLocks noChangeAspect="1"/>
          </p:cNvPicPr>
          <p:nvPr/>
        </p:nvPicPr>
        <p:blipFill>
          <a:blip r:embed="rId3"/>
          <a:stretch>
            <a:fillRect/>
          </a:stretch>
        </p:blipFill>
        <p:spPr>
          <a:xfrm>
            <a:off x="2274984" y="294710"/>
            <a:ext cx="7294131" cy="3749224"/>
          </a:xfrm>
          <a:prstGeom prst="rect">
            <a:avLst/>
          </a:prstGeom>
        </p:spPr>
      </p:pic>
      <p:sp>
        <p:nvSpPr>
          <p:cNvPr id="4" name="Dikdörtgen 3">
            <a:extLst>
              <a:ext uri="{FF2B5EF4-FFF2-40B4-BE49-F238E27FC236}">
                <a16:creationId xmlns:a16="http://schemas.microsoft.com/office/drawing/2014/main" id="{269D4899-7821-4F16-B83E-556F5E90E26C}"/>
              </a:ext>
            </a:extLst>
          </p:cNvPr>
          <p:cNvSpPr/>
          <p:nvPr/>
        </p:nvSpPr>
        <p:spPr>
          <a:xfrm>
            <a:off x="225605" y="4253545"/>
            <a:ext cx="11392888" cy="1631216"/>
          </a:xfrm>
          <a:prstGeom prst="rect">
            <a:avLst/>
          </a:prstGeom>
          <a:solidFill>
            <a:schemeClr val="bg1"/>
          </a:solidFill>
        </p:spPr>
        <p:txBody>
          <a:bodyPr wrap="square">
            <a:spAutoFit/>
          </a:bodyPr>
          <a:lstStyle/>
          <a:p>
            <a:r>
              <a:rPr lang="tr-TR" sz="2000" dirty="0">
                <a:latin typeface="Arial" panose="020B0604020202020204" pitchFamily="34" charset="0"/>
                <a:cs typeface="Arial" panose="020B0604020202020204" pitchFamily="34" charset="0"/>
              </a:rPr>
              <a:t>Öğrencilerin ödev yapmak için çok fazla süre harcamalarının Türkçe puanlarında tutarlı bir biçimde anlamlı bir değişime yol açmadığı görülmektedir. Eskişehir'de öğrencilerin Türkçe ödevlerini yapmak için haftalık harcadıkları süre 61-90 dakika olduğunda en yüksek ortalama puana (Ẋ =531,0) sahipken, Türkiye verilerinde yer alan öğrencilerin ise en yüksek ortalama puana (Ẋ =506,5) 16-30 dakika süre ayıranlar olduğu görülmektedir. </a:t>
            </a:r>
          </a:p>
        </p:txBody>
      </p:sp>
    </p:spTree>
    <p:extLst>
      <p:ext uri="{BB962C8B-B14F-4D97-AF65-F5344CB8AC3E}">
        <p14:creationId xmlns:p14="http://schemas.microsoft.com/office/powerpoint/2010/main" val="397790020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4C8D050-1FBC-4523-80F9-A865683F5A37}"/>
              </a:ext>
            </a:extLst>
          </p:cNvPr>
          <p:cNvPicPr>
            <a:picLocks noChangeAspect="1"/>
          </p:cNvPicPr>
          <p:nvPr/>
        </p:nvPicPr>
        <p:blipFill>
          <a:blip r:embed="rId3"/>
          <a:stretch>
            <a:fillRect/>
          </a:stretch>
        </p:blipFill>
        <p:spPr>
          <a:xfrm>
            <a:off x="1437581" y="1621327"/>
            <a:ext cx="9033775" cy="3189857"/>
          </a:xfrm>
          <a:prstGeom prst="rect">
            <a:avLst/>
          </a:prstGeom>
        </p:spPr>
      </p:pic>
    </p:spTree>
    <p:extLst>
      <p:ext uri="{BB962C8B-B14F-4D97-AF65-F5344CB8AC3E}">
        <p14:creationId xmlns:p14="http://schemas.microsoft.com/office/powerpoint/2010/main" val="106033051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E48B86C-81EB-4F03-8213-AD84CE01612F}"/>
              </a:ext>
            </a:extLst>
          </p:cNvPr>
          <p:cNvPicPr>
            <a:picLocks noChangeAspect="1"/>
          </p:cNvPicPr>
          <p:nvPr/>
        </p:nvPicPr>
        <p:blipFill>
          <a:blip r:embed="rId3"/>
          <a:stretch>
            <a:fillRect/>
          </a:stretch>
        </p:blipFill>
        <p:spPr>
          <a:xfrm>
            <a:off x="2256935" y="389344"/>
            <a:ext cx="7019925" cy="4286250"/>
          </a:xfrm>
          <a:prstGeom prst="rect">
            <a:avLst/>
          </a:prstGeom>
        </p:spPr>
      </p:pic>
      <p:sp>
        <p:nvSpPr>
          <p:cNvPr id="4" name="Dikdörtgen 3">
            <a:extLst>
              <a:ext uri="{FF2B5EF4-FFF2-40B4-BE49-F238E27FC236}">
                <a16:creationId xmlns:a16="http://schemas.microsoft.com/office/drawing/2014/main" id="{6E89AAAD-39F7-4040-B8DC-43034842C3D4}"/>
              </a:ext>
            </a:extLst>
          </p:cNvPr>
          <p:cNvSpPr/>
          <p:nvPr/>
        </p:nvSpPr>
        <p:spPr>
          <a:xfrm>
            <a:off x="47886" y="4675594"/>
            <a:ext cx="11438021" cy="1323439"/>
          </a:xfrm>
          <a:prstGeom prst="rect">
            <a:avLst/>
          </a:prstGeom>
          <a:solidFill>
            <a:schemeClr val="accent5">
              <a:lumMod val="20000"/>
              <a:lumOff val="80000"/>
            </a:schemeClr>
          </a:solidFill>
        </p:spPr>
        <p:txBody>
          <a:bodyPr wrap="square">
            <a:spAutoFit/>
          </a:bodyPr>
          <a:lstStyle/>
          <a:p>
            <a:r>
              <a:rPr lang="tr-TR" sz="2000" dirty="0">
                <a:latin typeface="Arial" panose="020B0604020202020204" pitchFamily="34" charset="0"/>
                <a:cs typeface="Arial" panose="020B0604020202020204" pitchFamily="34" charset="0"/>
              </a:rPr>
              <a:t>Türkçe öğretmenlerin tamamının her zaman ya da bazen ödevleri kontrol ettiği ve öğrencilere geri bildirimde bulunduğu görülmektedir. Bununla birlikte öğretmenlerin % 86,7'sinin ödevleri her zaman ya da bazen sınıfta tartıştığı ve % 93,3'ünün ev ödevlerini her zaman ya da bazen öğrencilerin notlarına katkı sağlayacak şekilde kullandığı görülmektedir. </a:t>
            </a:r>
          </a:p>
        </p:txBody>
      </p:sp>
    </p:spTree>
    <p:extLst>
      <p:ext uri="{BB962C8B-B14F-4D97-AF65-F5344CB8AC3E}">
        <p14:creationId xmlns:p14="http://schemas.microsoft.com/office/powerpoint/2010/main" val="334575905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131752483"/>
              </p:ext>
            </p:extLst>
          </p:nvPr>
        </p:nvGraphicFramePr>
        <p:xfrm>
          <a:off x="1499938" y="1796717"/>
          <a:ext cx="9065456" cy="2576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matematik ile ilgili gÃ¶rsel sonucu">
            <a:extLst>
              <a:ext uri="{FF2B5EF4-FFF2-40B4-BE49-F238E27FC236}">
                <a16:creationId xmlns:a16="http://schemas.microsoft.com/office/drawing/2014/main" id="{3749799C-597C-4990-BBE7-79302E5E6F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416" y="4108427"/>
            <a:ext cx="4000500" cy="22002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39142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CCA5A4D-6B45-42D1-A536-77D944137178}"/>
              </a:ext>
            </a:extLst>
          </p:cNvPr>
          <p:cNvPicPr>
            <a:picLocks noChangeAspect="1"/>
          </p:cNvPicPr>
          <p:nvPr/>
        </p:nvPicPr>
        <p:blipFill>
          <a:blip r:embed="rId3"/>
          <a:stretch>
            <a:fillRect/>
          </a:stretch>
        </p:blipFill>
        <p:spPr>
          <a:xfrm>
            <a:off x="509587" y="1624012"/>
            <a:ext cx="11172825" cy="3609975"/>
          </a:xfrm>
          <a:prstGeom prst="rect">
            <a:avLst/>
          </a:prstGeom>
        </p:spPr>
      </p:pic>
      <p:sp>
        <p:nvSpPr>
          <p:cNvPr id="3" name="Dikdörtgen: Yuvarlatılmış Köşeler 2">
            <a:extLst>
              <a:ext uri="{FF2B5EF4-FFF2-40B4-BE49-F238E27FC236}">
                <a16:creationId xmlns:a16="http://schemas.microsoft.com/office/drawing/2014/main" id="{9F5AFAFE-8666-4501-8E83-011E4F3B298D}"/>
              </a:ext>
            </a:extLst>
          </p:cNvPr>
          <p:cNvSpPr/>
          <p:nvPr/>
        </p:nvSpPr>
        <p:spPr>
          <a:xfrm>
            <a:off x="9737558" y="360947"/>
            <a:ext cx="1754104" cy="429127"/>
          </a:xfrm>
          <a:prstGeom prst="roundRect">
            <a:avLst/>
          </a:prstGeom>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solidFill>
                <a:latin typeface="Arial" panose="020B0604020202020204" pitchFamily="34" charset="0"/>
                <a:cs typeface="Arial" panose="020B0604020202020204" pitchFamily="34" charset="0"/>
              </a:rPr>
              <a:t>Türkiye Geneli</a:t>
            </a:r>
          </a:p>
        </p:txBody>
      </p:sp>
    </p:spTree>
    <p:extLst>
      <p:ext uri="{BB962C8B-B14F-4D97-AF65-F5344CB8AC3E}">
        <p14:creationId xmlns:p14="http://schemas.microsoft.com/office/powerpoint/2010/main" val="371947118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CDF0CEC-058F-4D08-AE52-57D9BF8E5664}"/>
              </a:ext>
            </a:extLst>
          </p:cNvPr>
          <p:cNvPicPr>
            <a:picLocks noChangeAspect="1"/>
          </p:cNvPicPr>
          <p:nvPr/>
        </p:nvPicPr>
        <p:blipFill>
          <a:blip r:embed="rId3"/>
          <a:stretch>
            <a:fillRect/>
          </a:stretch>
        </p:blipFill>
        <p:spPr>
          <a:xfrm>
            <a:off x="2365870" y="656162"/>
            <a:ext cx="7633537" cy="2772838"/>
          </a:xfrm>
          <a:prstGeom prst="rect">
            <a:avLst/>
          </a:prstGeom>
        </p:spPr>
      </p:pic>
      <p:sp>
        <p:nvSpPr>
          <p:cNvPr id="4" name="Dikdörtgen 3">
            <a:extLst>
              <a:ext uri="{FF2B5EF4-FFF2-40B4-BE49-F238E27FC236}">
                <a16:creationId xmlns:a16="http://schemas.microsoft.com/office/drawing/2014/main" id="{A1D10A70-8C3D-46AE-B600-798E6DE2297C}"/>
              </a:ext>
            </a:extLst>
          </p:cNvPr>
          <p:cNvSpPr/>
          <p:nvPr/>
        </p:nvSpPr>
        <p:spPr>
          <a:xfrm>
            <a:off x="385010" y="3763656"/>
            <a:ext cx="11421979" cy="1323439"/>
          </a:xfrm>
          <a:prstGeom prst="rect">
            <a:avLst/>
          </a:prstGeom>
          <a:solidFill>
            <a:schemeClr val="bg1"/>
          </a:solidFill>
        </p:spPr>
        <p:txBody>
          <a:bodyPr wrap="square">
            <a:spAutoFit/>
          </a:bodyPr>
          <a:lstStyle/>
          <a:p>
            <a:pPr algn="just"/>
            <a:r>
              <a:rPr lang="tr-TR" sz="2000" dirty="0">
                <a:latin typeface="Arial" panose="020B0604020202020204" pitchFamily="34" charset="0"/>
                <a:cs typeface="Arial" panose="020B0604020202020204" pitchFamily="34" charset="0"/>
              </a:rPr>
              <a:t>Matematik testi için Eskişehir'deki öğrencilerin % 19,6'sının  temel altı ve temel düzeyde, % 47,6'sının orta düzeyde, % 32,8'inin ise orta üstü ve ileri düzeyde yer aldığı görülmektedir. Eskişehir matematik testine ait yeterlik düzeylerine göre öğrencilerin dağılımı, orta, orta üstü ve ileri düzeyde Türkiye yüzdesinden daha iyi durumdadır. </a:t>
            </a:r>
          </a:p>
        </p:txBody>
      </p:sp>
    </p:spTree>
    <p:extLst>
      <p:ext uri="{BB962C8B-B14F-4D97-AF65-F5344CB8AC3E}">
        <p14:creationId xmlns:p14="http://schemas.microsoft.com/office/powerpoint/2010/main" val="146264822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D5E9A61-5E5D-4C94-83F4-59E7C6D427A6}"/>
              </a:ext>
            </a:extLst>
          </p:cNvPr>
          <p:cNvPicPr>
            <a:picLocks noChangeAspect="1"/>
          </p:cNvPicPr>
          <p:nvPr/>
        </p:nvPicPr>
        <p:blipFill>
          <a:blip r:embed="rId3"/>
          <a:stretch>
            <a:fillRect/>
          </a:stretch>
        </p:blipFill>
        <p:spPr>
          <a:xfrm>
            <a:off x="202783" y="542744"/>
            <a:ext cx="6937336" cy="2816571"/>
          </a:xfrm>
          <a:prstGeom prst="rect">
            <a:avLst/>
          </a:prstGeom>
        </p:spPr>
      </p:pic>
      <p:pic>
        <p:nvPicPr>
          <p:cNvPr id="3" name="Resim 2">
            <a:extLst>
              <a:ext uri="{FF2B5EF4-FFF2-40B4-BE49-F238E27FC236}">
                <a16:creationId xmlns:a16="http://schemas.microsoft.com/office/drawing/2014/main" id="{FF363C88-9D5B-4913-B4E0-4E847C0F56FB}"/>
              </a:ext>
            </a:extLst>
          </p:cNvPr>
          <p:cNvPicPr>
            <a:picLocks noChangeAspect="1"/>
          </p:cNvPicPr>
          <p:nvPr/>
        </p:nvPicPr>
        <p:blipFill>
          <a:blip r:embed="rId4"/>
          <a:stretch>
            <a:fillRect/>
          </a:stretch>
        </p:blipFill>
        <p:spPr>
          <a:xfrm>
            <a:off x="4822910" y="3498686"/>
            <a:ext cx="6937336" cy="2705719"/>
          </a:xfrm>
          <a:prstGeom prst="rect">
            <a:avLst/>
          </a:prstGeom>
        </p:spPr>
      </p:pic>
      <p:pic>
        <p:nvPicPr>
          <p:cNvPr id="5" name="Picture 2" descr="kÄ±z Ã¶Ärenci ile ilgili gÃ¶rsel sonucu">
            <a:extLst>
              <a:ext uri="{FF2B5EF4-FFF2-40B4-BE49-F238E27FC236}">
                <a16:creationId xmlns:a16="http://schemas.microsoft.com/office/drawing/2014/main" id="{059B0975-110C-43E8-8A10-F1B022C81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2046" y="1146412"/>
            <a:ext cx="1532271" cy="16092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 name="Picture 4" descr="erkek Ã¶Ärenci ile ilgili gÃ¶rsel sonucu">
            <a:extLst>
              <a:ext uri="{FF2B5EF4-FFF2-40B4-BE49-F238E27FC236}">
                <a16:creationId xmlns:a16="http://schemas.microsoft.com/office/drawing/2014/main" id="{D8AAD18E-C04B-4D29-8E1D-F083807DA7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2354" y="4046928"/>
            <a:ext cx="1545989" cy="16092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28068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55542FD-C669-4937-AB1D-3838D5A8F2E2}"/>
              </a:ext>
            </a:extLst>
          </p:cNvPr>
          <p:cNvPicPr>
            <a:picLocks noChangeAspect="1"/>
          </p:cNvPicPr>
          <p:nvPr/>
        </p:nvPicPr>
        <p:blipFill>
          <a:blip r:embed="rId3"/>
          <a:stretch>
            <a:fillRect/>
          </a:stretch>
        </p:blipFill>
        <p:spPr>
          <a:xfrm>
            <a:off x="2861009" y="251903"/>
            <a:ext cx="6354694" cy="4045870"/>
          </a:xfrm>
          <a:prstGeom prst="rect">
            <a:avLst/>
          </a:prstGeom>
        </p:spPr>
      </p:pic>
      <p:sp>
        <p:nvSpPr>
          <p:cNvPr id="3" name="Dikdörtgen 2">
            <a:extLst>
              <a:ext uri="{FF2B5EF4-FFF2-40B4-BE49-F238E27FC236}">
                <a16:creationId xmlns:a16="http://schemas.microsoft.com/office/drawing/2014/main" id="{F87A03E6-763E-48D9-9050-605B55960BE3}"/>
              </a:ext>
            </a:extLst>
          </p:cNvPr>
          <p:cNvSpPr/>
          <p:nvPr/>
        </p:nvSpPr>
        <p:spPr>
          <a:xfrm>
            <a:off x="740451" y="4542994"/>
            <a:ext cx="10595810" cy="1938992"/>
          </a:xfrm>
          <a:prstGeom prst="rect">
            <a:avLst/>
          </a:prstGeom>
          <a:solidFill>
            <a:schemeClr val="bg1"/>
          </a:solidFill>
        </p:spPr>
        <p:txBody>
          <a:bodyPr wrap="square">
            <a:spAutoFit/>
          </a:bodyPr>
          <a:lstStyle/>
          <a:p>
            <a:pPr algn="just"/>
            <a:r>
              <a:rPr lang="tr-TR" sz="2000" dirty="0">
                <a:latin typeface="Arial" panose="020B0604020202020204" pitchFamily="34" charset="0"/>
                <a:cs typeface="Arial" panose="020B0604020202020204" pitchFamily="34" charset="0"/>
              </a:rPr>
              <a:t>Okul türüne göre, Matematik yeterlik düzeyi Eskişehir'de orta üstü ve ileri düzeyde en yüksek yüzdeye sahip olan okullar imam hatip ortaokulları (% 50) ve özel ortaokul (% 50), temel altı ve temel düzeyde en düşük öğrenci yüzdesine sahip olan okullar imam hatip ortaokulları ve özel ortaokullar; orta üstü ve ileri düzeyde en düşük (% 30), temel altı ve temel düzeyde en yüksek öğrenci yüzdesine(% 20,8) sahip olan okulların ise genel ortaokullar olduğu görülmektedir. </a:t>
            </a:r>
          </a:p>
        </p:txBody>
      </p:sp>
    </p:spTree>
    <p:extLst>
      <p:ext uri="{BB962C8B-B14F-4D97-AF65-F5344CB8AC3E}">
        <p14:creationId xmlns:p14="http://schemas.microsoft.com/office/powerpoint/2010/main" val="415844729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34AA9F6-9C96-46B6-B8CF-152FF9C5D79D}"/>
              </a:ext>
            </a:extLst>
          </p:cNvPr>
          <p:cNvPicPr>
            <a:picLocks noChangeAspect="1"/>
          </p:cNvPicPr>
          <p:nvPr/>
        </p:nvPicPr>
        <p:blipFill>
          <a:blip r:embed="rId3"/>
          <a:stretch>
            <a:fillRect/>
          </a:stretch>
        </p:blipFill>
        <p:spPr>
          <a:xfrm>
            <a:off x="1519417" y="713647"/>
            <a:ext cx="9153165" cy="2199273"/>
          </a:xfrm>
          <a:prstGeom prst="rect">
            <a:avLst/>
          </a:prstGeom>
        </p:spPr>
      </p:pic>
      <p:sp>
        <p:nvSpPr>
          <p:cNvPr id="3" name="Dikdörtgen 2">
            <a:extLst>
              <a:ext uri="{FF2B5EF4-FFF2-40B4-BE49-F238E27FC236}">
                <a16:creationId xmlns:a16="http://schemas.microsoft.com/office/drawing/2014/main" id="{DF02ABBA-AB8B-4350-9325-204179062301}"/>
              </a:ext>
            </a:extLst>
          </p:cNvPr>
          <p:cNvSpPr/>
          <p:nvPr/>
        </p:nvSpPr>
        <p:spPr>
          <a:xfrm>
            <a:off x="529388" y="3552875"/>
            <a:ext cx="10964781" cy="1938992"/>
          </a:xfrm>
          <a:prstGeom prst="rect">
            <a:avLst/>
          </a:prstGeom>
          <a:solidFill>
            <a:schemeClr val="bg1"/>
          </a:solidFill>
        </p:spPr>
        <p:txBody>
          <a:bodyPr wrap="square">
            <a:spAutoFit/>
          </a:bodyPr>
          <a:lstStyle/>
          <a:p>
            <a:pPr algn="just"/>
            <a:r>
              <a:rPr lang="tr-TR" sz="2000" dirty="0">
                <a:latin typeface="Arial" panose="020B0604020202020204" pitchFamily="34" charset="0"/>
                <a:cs typeface="Arial" panose="020B0604020202020204" pitchFamily="34" charset="0"/>
              </a:rPr>
              <a:t>Eskişehir'deki öğrencilerin sosyoekonomik düzeyleri ile matematik testi puanları arasında anlamlı, düşük düzeyde ve pozitif yönlü bir ilişki vardır. Türkiye'deki öğrencilerin sosyoekonomik düzeyleri ile matematik testi puanları arasında anlamlı, orta düzeyde ve pozitif yönlü bir ilişki vardır. Bir başka deyişle, öğrencilerin sosyoekonomik düzeyleri yükseldikçe matematik puanlarının da yükseldiği ileri sürülebilir. Bu bağlamda, Türkiye ve Eskişehir verileri benzerlik göstermektedir. </a:t>
            </a:r>
          </a:p>
        </p:txBody>
      </p:sp>
    </p:spTree>
    <p:extLst>
      <p:ext uri="{BB962C8B-B14F-4D97-AF65-F5344CB8AC3E}">
        <p14:creationId xmlns:p14="http://schemas.microsoft.com/office/powerpoint/2010/main" val="390570853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C94156C-CA44-4985-B764-4A49CA67B57D}"/>
              </a:ext>
            </a:extLst>
          </p:cNvPr>
          <p:cNvPicPr>
            <a:picLocks noChangeAspect="1"/>
          </p:cNvPicPr>
          <p:nvPr/>
        </p:nvPicPr>
        <p:blipFill>
          <a:blip r:embed="rId3"/>
          <a:stretch>
            <a:fillRect/>
          </a:stretch>
        </p:blipFill>
        <p:spPr>
          <a:xfrm>
            <a:off x="1115241" y="1172076"/>
            <a:ext cx="9641249" cy="3746376"/>
          </a:xfrm>
          <a:prstGeom prst="rect">
            <a:avLst/>
          </a:prstGeom>
        </p:spPr>
      </p:pic>
    </p:spTree>
    <p:extLst>
      <p:ext uri="{BB962C8B-B14F-4D97-AF65-F5344CB8AC3E}">
        <p14:creationId xmlns:p14="http://schemas.microsoft.com/office/powerpoint/2010/main" val="74025860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650657327"/>
              </p:ext>
            </p:extLst>
          </p:nvPr>
        </p:nvGraphicFramePr>
        <p:xfrm>
          <a:off x="601579" y="1371600"/>
          <a:ext cx="10667999" cy="3396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754154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EF2EE4B-A126-4B44-B4A2-BFC87605DE8E}"/>
              </a:ext>
            </a:extLst>
          </p:cNvPr>
          <p:cNvSpPr/>
          <p:nvPr/>
        </p:nvSpPr>
        <p:spPr>
          <a:xfrm>
            <a:off x="296779" y="3545969"/>
            <a:ext cx="11317705" cy="1754326"/>
          </a:xfrm>
          <a:prstGeom prst="rect">
            <a:avLst/>
          </a:prstGeom>
          <a:solidFill>
            <a:schemeClr val="bg1"/>
          </a:solidFill>
        </p:spPr>
        <p:txBody>
          <a:bodyPr wrap="square">
            <a:spAutoFit/>
          </a:bodyPr>
          <a:lstStyle/>
          <a:p>
            <a:pPr algn="just"/>
            <a:r>
              <a:rPr lang="tr-TR" dirty="0">
                <a:latin typeface="Arial" panose="020B0604020202020204" pitchFamily="34" charset="0"/>
                <a:cs typeface="Arial" panose="020B0604020202020204" pitchFamily="34" charset="0"/>
              </a:rPr>
              <a:t>Eskişehir'deki öğrencilerin matematik testi puanları ile okula yönelik tutumları arasında çok düşük düzeyde ve negatif yönlü bir ilişki olduğu görülmektedir. Başka bir ifade ile öğrencilerin okula yönelik tutumları arttıkça (pozitife yaklaştıkça) matematik başarı puanlarının düşük miktarda da olsa azaldığı yorumu yapılabilir. Eskişehir'de oluşan bu farklılığın, öğrencilerin matematik testi puanları arttıkça kendilerini güvende hissetmelerinin azalmasıyla ilişki olduğu tespit edilmiştir. Türkiye verilerinde ise öğrencilerin matematik testi puanları ile okula yönelik tutumları arasında çok düşük düzeyde ve pozitif yönlü bir ilişki olduğu görülmektedir. </a:t>
            </a:r>
          </a:p>
        </p:txBody>
      </p:sp>
      <p:pic>
        <p:nvPicPr>
          <p:cNvPr id="5" name="Resim 4">
            <a:extLst>
              <a:ext uri="{FF2B5EF4-FFF2-40B4-BE49-F238E27FC236}">
                <a16:creationId xmlns:a16="http://schemas.microsoft.com/office/drawing/2014/main" id="{5C83CA7F-8BBF-418B-9E22-529AAEF08733}"/>
              </a:ext>
            </a:extLst>
          </p:cNvPr>
          <p:cNvPicPr>
            <a:picLocks noChangeAspect="1"/>
          </p:cNvPicPr>
          <p:nvPr/>
        </p:nvPicPr>
        <p:blipFill>
          <a:blip r:embed="rId3"/>
          <a:stretch>
            <a:fillRect/>
          </a:stretch>
        </p:blipFill>
        <p:spPr>
          <a:xfrm>
            <a:off x="1526255" y="1061189"/>
            <a:ext cx="9139489" cy="1746099"/>
          </a:xfrm>
          <a:prstGeom prst="rect">
            <a:avLst/>
          </a:prstGeom>
        </p:spPr>
      </p:pic>
    </p:spTree>
    <p:extLst>
      <p:ext uri="{BB962C8B-B14F-4D97-AF65-F5344CB8AC3E}">
        <p14:creationId xmlns:p14="http://schemas.microsoft.com/office/powerpoint/2010/main" val="26938606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88D49FD-B071-49AA-B300-0FD9D9AD8277}"/>
              </a:ext>
            </a:extLst>
          </p:cNvPr>
          <p:cNvPicPr>
            <a:picLocks noChangeAspect="1"/>
          </p:cNvPicPr>
          <p:nvPr/>
        </p:nvPicPr>
        <p:blipFill>
          <a:blip r:embed="rId3"/>
          <a:stretch>
            <a:fillRect/>
          </a:stretch>
        </p:blipFill>
        <p:spPr>
          <a:xfrm>
            <a:off x="1540714" y="918037"/>
            <a:ext cx="9110572" cy="1779169"/>
          </a:xfrm>
          <a:prstGeom prst="rect">
            <a:avLst/>
          </a:prstGeom>
        </p:spPr>
      </p:pic>
      <p:sp>
        <p:nvSpPr>
          <p:cNvPr id="3" name="Dikdörtgen 2">
            <a:extLst>
              <a:ext uri="{FF2B5EF4-FFF2-40B4-BE49-F238E27FC236}">
                <a16:creationId xmlns:a16="http://schemas.microsoft.com/office/drawing/2014/main" id="{12481ADD-9CC5-4784-9782-0330DA0AE204}"/>
              </a:ext>
            </a:extLst>
          </p:cNvPr>
          <p:cNvSpPr/>
          <p:nvPr/>
        </p:nvSpPr>
        <p:spPr>
          <a:xfrm>
            <a:off x="729916" y="3701710"/>
            <a:ext cx="10732168" cy="1631216"/>
          </a:xfrm>
          <a:prstGeom prst="rect">
            <a:avLst/>
          </a:prstGeom>
          <a:solidFill>
            <a:schemeClr val="bg1"/>
          </a:solidFill>
        </p:spPr>
        <p:txBody>
          <a:bodyPr wrap="square">
            <a:spAutoFit/>
          </a:bodyPr>
          <a:lstStyle/>
          <a:p>
            <a:pPr algn="just"/>
            <a:r>
              <a:rPr lang="tr-TR" sz="2000" dirty="0">
                <a:latin typeface="Arial" panose="020B0604020202020204" pitchFamily="34" charset="0"/>
                <a:cs typeface="Arial" panose="020B0604020202020204" pitchFamily="34" charset="0"/>
              </a:rPr>
              <a:t>Türkiye ve Eskişehir verileri incelendiğinde, öğrencilerin matematik testi puanları ile aile ilgisi arasında düşük düzeyde, pozitif yönde ancak aile baskısı ile arasında negatif yönde anlamlı bir ilişki olduğu görülmektedir. Bir başka deyişle, aile ilgisi arttıkça öğrencilerin matematik puanlarının az da olsa yükselme eğilimi gösterdiği, aile baskısı arttıkça ise öğrencilerin matematik puanlarının az da olsa düşme eğilimi gösterdiği savunulabilir. </a:t>
            </a:r>
          </a:p>
        </p:txBody>
      </p:sp>
    </p:spTree>
    <p:extLst>
      <p:ext uri="{BB962C8B-B14F-4D97-AF65-F5344CB8AC3E}">
        <p14:creationId xmlns:p14="http://schemas.microsoft.com/office/powerpoint/2010/main" val="29620948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9D98E10-AF97-4D7E-9C02-517D2A944A3E}"/>
              </a:ext>
            </a:extLst>
          </p:cNvPr>
          <p:cNvPicPr>
            <a:picLocks noChangeAspect="1"/>
          </p:cNvPicPr>
          <p:nvPr/>
        </p:nvPicPr>
        <p:blipFill>
          <a:blip r:embed="rId3"/>
          <a:stretch>
            <a:fillRect/>
          </a:stretch>
        </p:blipFill>
        <p:spPr>
          <a:xfrm>
            <a:off x="1461335" y="667501"/>
            <a:ext cx="9586188" cy="2262512"/>
          </a:xfrm>
          <a:prstGeom prst="rect">
            <a:avLst/>
          </a:prstGeom>
        </p:spPr>
      </p:pic>
      <p:sp>
        <p:nvSpPr>
          <p:cNvPr id="3" name="Dikdörtgen 2">
            <a:extLst>
              <a:ext uri="{FF2B5EF4-FFF2-40B4-BE49-F238E27FC236}">
                <a16:creationId xmlns:a16="http://schemas.microsoft.com/office/drawing/2014/main" id="{B344734B-79FD-4645-BE36-BFF69525865C}"/>
              </a:ext>
            </a:extLst>
          </p:cNvPr>
          <p:cNvSpPr/>
          <p:nvPr/>
        </p:nvSpPr>
        <p:spPr>
          <a:xfrm>
            <a:off x="352926" y="3570216"/>
            <a:ext cx="11293643" cy="923330"/>
          </a:xfrm>
          <a:prstGeom prst="rect">
            <a:avLst/>
          </a:prstGeom>
          <a:solidFill>
            <a:schemeClr val="bg1"/>
          </a:solidFill>
        </p:spPr>
        <p:txBody>
          <a:bodyPr wrap="square">
            <a:spAutoFit/>
          </a:bodyPr>
          <a:lstStyle/>
          <a:p>
            <a:pPr algn="just"/>
            <a:r>
              <a:rPr lang="tr-TR" dirty="0">
                <a:latin typeface="Arial" panose="020B0604020202020204" pitchFamily="34" charset="0"/>
                <a:cs typeface="Arial" panose="020B0604020202020204" pitchFamily="34" charset="0"/>
              </a:rPr>
              <a:t>Eskişehir'deki öğrencilerin matematik testi puanlarının üç değişken (öğrencilerin matematik dersinden hoşlanma, matematik dersine verdikleri değer ve matematik dersine ilişkin öz yeterlik algıları) ile de pozitif yönde anlamlı bir ilişki gösterdiği görülmektedir.. </a:t>
            </a:r>
          </a:p>
        </p:txBody>
      </p:sp>
    </p:spTree>
    <p:extLst>
      <p:ext uri="{BB962C8B-B14F-4D97-AF65-F5344CB8AC3E}">
        <p14:creationId xmlns:p14="http://schemas.microsoft.com/office/powerpoint/2010/main" val="86489622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589640D-6A76-44AC-BA0C-F60E74A3779C}"/>
              </a:ext>
            </a:extLst>
          </p:cNvPr>
          <p:cNvPicPr>
            <a:picLocks noChangeAspect="1"/>
          </p:cNvPicPr>
          <p:nvPr/>
        </p:nvPicPr>
        <p:blipFill>
          <a:blip r:embed="rId3"/>
          <a:stretch>
            <a:fillRect/>
          </a:stretch>
        </p:blipFill>
        <p:spPr>
          <a:xfrm>
            <a:off x="1634290" y="377239"/>
            <a:ext cx="8458200" cy="3248025"/>
          </a:xfrm>
          <a:prstGeom prst="rect">
            <a:avLst/>
          </a:prstGeom>
        </p:spPr>
      </p:pic>
      <p:sp>
        <p:nvSpPr>
          <p:cNvPr id="3" name="Dikdörtgen 2">
            <a:extLst>
              <a:ext uri="{FF2B5EF4-FFF2-40B4-BE49-F238E27FC236}">
                <a16:creationId xmlns:a16="http://schemas.microsoft.com/office/drawing/2014/main" id="{59675485-AA28-43D0-BE91-73DC44BF8FE6}"/>
              </a:ext>
            </a:extLst>
          </p:cNvPr>
          <p:cNvSpPr/>
          <p:nvPr/>
        </p:nvSpPr>
        <p:spPr>
          <a:xfrm>
            <a:off x="609600" y="4073151"/>
            <a:ext cx="10996863" cy="1754326"/>
          </a:xfrm>
          <a:prstGeom prst="rect">
            <a:avLst/>
          </a:prstGeom>
          <a:solidFill>
            <a:schemeClr val="bg1"/>
          </a:solidFill>
        </p:spPr>
        <p:txBody>
          <a:bodyPr wrap="square">
            <a:spAutoFit/>
          </a:bodyPr>
          <a:lstStyle/>
          <a:p>
            <a:pPr algn="just"/>
            <a:r>
              <a:rPr lang="tr-TR" dirty="0">
                <a:latin typeface="Arial" panose="020B0604020202020204" pitchFamily="34" charset="0"/>
                <a:cs typeface="Arial" panose="020B0604020202020204" pitchFamily="34" charset="0"/>
              </a:rPr>
              <a:t>Eskişehir'deki öğrencilerin matematik testi puanları ile iki değişken (matematik öğretmenlerinin genel çalışma süresi ve mevcut okulda çalışma süresi) arasında orta düzeyde, pozitif yönde ve anlamlı bir ilişki bulunmaktadır. Türkiye verilerine göre, öğrencilerin matematik testi puanları ile iki değişken arasında düşük düzeyde, pozitif yönde ve anlamlı bir ilişki bulunmaktadır. Bir başka deyişle, matematik öğretmenlerinin kıdemi ve belli bir okuldaki çalışma süreleri arttıkça öğrencilerin matematik testi puanlarının da artma eğilimi gösterdiği belirtilebilir. </a:t>
            </a:r>
          </a:p>
        </p:txBody>
      </p:sp>
    </p:spTree>
    <p:extLst>
      <p:ext uri="{BB962C8B-B14F-4D97-AF65-F5344CB8AC3E}">
        <p14:creationId xmlns:p14="http://schemas.microsoft.com/office/powerpoint/2010/main" val="390136625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995440713"/>
              </p:ext>
            </p:extLst>
          </p:nvPr>
        </p:nvGraphicFramePr>
        <p:xfrm>
          <a:off x="1499938" y="1796717"/>
          <a:ext cx="9065456" cy="2576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fen ile ilgili gÃ¶rsel sonucu">
            <a:extLst>
              <a:ext uri="{FF2B5EF4-FFF2-40B4-BE49-F238E27FC236}">
                <a16:creationId xmlns:a16="http://schemas.microsoft.com/office/drawing/2014/main" id="{8CC17259-4750-47B3-BFC0-F681639750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8913" y="4372825"/>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4439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0D91977-0BBC-4766-9875-7B2C36F00AC1}"/>
              </a:ext>
            </a:extLst>
          </p:cNvPr>
          <p:cNvPicPr>
            <a:picLocks noChangeAspect="1"/>
          </p:cNvPicPr>
          <p:nvPr/>
        </p:nvPicPr>
        <p:blipFill>
          <a:blip r:embed="rId3"/>
          <a:stretch>
            <a:fillRect/>
          </a:stretch>
        </p:blipFill>
        <p:spPr>
          <a:xfrm>
            <a:off x="1288632" y="1467131"/>
            <a:ext cx="9614736" cy="3923738"/>
          </a:xfrm>
          <a:prstGeom prst="rect">
            <a:avLst/>
          </a:prstGeom>
        </p:spPr>
      </p:pic>
      <p:sp>
        <p:nvSpPr>
          <p:cNvPr id="3" name="Dikdörtgen: Yuvarlatılmış Köşeler 2">
            <a:extLst>
              <a:ext uri="{FF2B5EF4-FFF2-40B4-BE49-F238E27FC236}">
                <a16:creationId xmlns:a16="http://schemas.microsoft.com/office/drawing/2014/main" id="{51A438D4-CFA6-4CE1-9348-CA6AC450EFC7}"/>
              </a:ext>
            </a:extLst>
          </p:cNvPr>
          <p:cNvSpPr/>
          <p:nvPr/>
        </p:nvSpPr>
        <p:spPr>
          <a:xfrm>
            <a:off x="9737558" y="360947"/>
            <a:ext cx="1754104" cy="429127"/>
          </a:xfrm>
          <a:prstGeom prst="roundRect">
            <a:avLst/>
          </a:prstGeom>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solidFill>
                <a:latin typeface="Arial" panose="020B0604020202020204" pitchFamily="34" charset="0"/>
                <a:cs typeface="Arial" panose="020B0604020202020204" pitchFamily="34" charset="0"/>
              </a:rPr>
              <a:t>Türkiye Geneli</a:t>
            </a:r>
          </a:p>
        </p:txBody>
      </p:sp>
    </p:spTree>
    <p:extLst>
      <p:ext uri="{BB962C8B-B14F-4D97-AF65-F5344CB8AC3E}">
        <p14:creationId xmlns:p14="http://schemas.microsoft.com/office/powerpoint/2010/main" val="131282470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EE335AB-CD41-466C-8871-BF0613BC2476}"/>
              </a:ext>
            </a:extLst>
          </p:cNvPr>
          <p:cNvPicPr>
            <a:picLocks noChangeAspect="1"/>
          </p:cNvPicPr>
          <p:nvPr/>
        </p:nvPicPr>
        <p:blipFill>
          <a:blip r:embed="rId3"/>
          <a:stretch>
            <a:fillRect/>
          </a:stretch>
        </p:blipFill>
        <p:spPr>
          <a:xfrm>
            <a:off x="1343777" y="1547139"/>
            <a:ext cx="9327983" cy="3619342"/>
          </a:xfrm>
          <a:prstGeom prst="rect">
            <a:avLst/>
          </a:prstGeom>
        </p:spPr>
      </p:pic>
    </p:spTree>
    <p:extLst>
      <p:ext uri="{BB962C8B-B14F-4D97-AF65-F5344CB8AC3E}">
        <p14:creationId xmlns:p14="http://schemas.microsoft.com/office/powerpoint/2010/main" val="358101227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395DD39-8595-4DAC-8AD1-7D8B8BFCA778}"/>
              </a:ext>
            </a:extLst>
          </p:cNvPr>
          <p:cNvPicPr>
            <a:picLocks noChangeAspect="1"/>
          </p:cNvPicPr>
          <p:nvPr/>
        </p:nvPicPr>
        <p:blipFill>
          <a:blip r:embed="rId3"/>
          <a:stretch>
            <a:fillRect/>
          </a:stretch>
        </p:blipFill>
        <p:spPr>
          <a:xfrm>
            <a:off x="459456" y="396040"/>
            <a:ext cx="7275688" cy="2812381"/>
          </a:xfrm>
          <a:prstGeom prst="rect">
            <a:avLst/>
          </a:prstGeom>
        </p:spPr>
      </p:pic>
      <p:pic>
        <p:nvPicPr>
          <p:cNvPr id="3" name="Resim 2">
            <a:extLst>
              <a:ext uri="{FF2B5EF4-FFF2-40B4-BE49-F238E27FC236}">
                <a16:creationId xmlns:a16="http://schemas.microsoft.com/office/drawing/2014/main" id="{D0560A1B-166E-49F9-8ADF-8678E7B1BCD1}"/>
              </a:ext>
            </a:extLst>
          </p:cNvPr>
          <p:cNvPicPr>
            <a:picLocks noChangeAspect="1"/>
          </p:cNvPicPr>
          <p:nvPr/>
        </p:nvPicPr>
        <p:blipFill>
          <a:blip r:embed="rId4"/>
          <a:stretch>
            <a:fillRect/>
          </a:stretch>
        </p:blipFill>
        <p:spPr>
          <a:xfrm>
            <a:off x="4471737" y="3573379"/>
            <a:ext cx="7217786" cy="2723074"/>
          </a:xfrm>
          <a:prstGeom prst="rect">
            <a:avLst/>
          </a:prstGeom>
        </p:spPr>
      </p:pic>
      <p:pic>
        <p:nvPicPr>
          <p:cNvPr id="5" name="Picture 2" descr="kÄ±z Ã¶Ärenci ile ilgili gÃ¶rsel sonucu">
            <a:extLst>
              <a:ext uri="{FF2B5EF4-FFF2-40B4-BE49-F238E27FC236}">
                <a16:creationId xmlns:a16="http://schemas.microsoft.com/office/drawing/2014/main" id="{382A03CA-3922-4F34-ACB3-0D9F3AB2A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8024" y="997613"/>
            <a:ext cx="1532271" cy="16092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 name="Picture 4" descr="erkek Ã¶Ärenci ile ilgili gÃ¶rsel sonucu">
            <a:extLst>
              <a:ext uri="{FF2B5EF4-FFF2-40B4-BE49-F238E27FC236}">
                <a16:creationId xmlns:a16="http://schemas.microsoft.com/office/drawing/2014/main" id="{C5CD6AEF-8529-443C-8132-3AAA109E3C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6884" y="4130299"/>
            <a:ext cx="1545989" cy="16092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21930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CB76D65-B894-4EF9-8E32-41ECD75B257F}"/>
              </a:ext>
            </a:extLst>
          </p:cNvPr>
          <p:cNvPicPr>
            <a:picLocks noChangeAspect="1"/>
          </p:cNvPicPr>
          <p:nvPr/>
        </p:nvPicPr>
        <p:blipFill>
          <a:blip r:embed="rId3"/>
          <a:stretch>
            <a:fillRect/>
          </a:stretch>
        </p:blipFill>
        <p:spPr>
          <a:xfrm>
            <a:off x="1307649" y="1289351"/>
            <a:ext cx="9370184" cy="4279297"/>
          </a:xfrm>
          <a:prstGeom prst="rect">
            <a:avLst/>
          </a:prstGeom>
        </p:spPr>
      </p:pic>
    </p:spTree>
    <p:extLst>
      <p:ext uri="{BB962C8B-B14F-4D97-AF65-F5344CB8AC3E}">
        <p14:creationId xmlns:p14="http://schemas.microsoft.com/office/powerpoint/2010/main" val="99669964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B6367B4-942B-41BA-8AD1-8298833B27C7}"/>
              </a:ext>
            </a:extLst>
          </p:cNvPr>
          <p:cNvPicPr>
            <a:picLocks noChangeAspect="1"/>
          </p:cNvPicPr>
          <p:nvPr/>
        </p:nvPicPr>
        <p:blipFill>
          <a:blip r:embed="rId3"/>
          <a:stretch>
            <a:fillRect/>
          </a:stretch>
        </p:blipFill>
        <p:spPr>
          <a:xfrm>
            <a:off x="1846345" y="520617"/>
            <a:ext cx="7768583" cy="3345531"/>
          </a:xfrm>
          <a:prstGeom prst="rect">
            <a:avLst/>
          </a:prstGeom>
        </p:spPr>
      </p:pic>
      <p:sp>
        <p:nvSpPr>
          <p:cNvPr id="4" name="Dikdörtgen 3">
            <a:extLst>
              <a:ext uri="{FF2B5EF4-FFF2-40B4-BE49-F238E27FC236}">
                <a16:creationId xmlns:a16="http://schemas.microsoft.com/office/drawing/2014/main" id="{B3F4E4E5-7683-4F91-B343-56E372872FE9}"/>
              </a:ext>
            </a:extLst>
          </p:cNvPr>
          <p:cNvSpPr/>
          <p:nvPr/>
        </p:nvSpPr>
        <p:spPr>
          <a:xfrm>
            <a:off x="256672" y="4147481"/>
            <a:ext cx="11421981" cy="1754326"/>
          </a:xfrm>
          <a:prstGeom prst="rect">
            <a:avLst/>
          </a:prstGeom>
          <a:solidFill>
            <a:schemeClr val="bg1"/>
          </a:solidFill>
        </p:spPr>
        <p:txBody>
          <a:bodyPr wrap="square">
            <a:spAutoFit/>
          </a:bodyPr>
          <a:lstStyle/>
          <a:p>
            <a:pPr algn="just"/>
            <a:r>
              <a:rPr lang="tr-TR" dirty="0">
                <a:latin typeface="Arial" panose="020B0604020202020204" pitchFamily="34" charset="0"/>
                <a:cs typeface="Arial" panose="020B0604020202020204" pitchFamily="34" charset="0"/>
              </a:rPr>
              <a:t>Eskişehir'de fen bilimleri testine ilişkin öğrenci ortalamaları, öğrencilerin evinde bulunan kitap sayısına göre incelendiğinde, en yüksek puan ortalamasının evlerinde 81 ve üzeri kitap olan öğrencilere ait olduğu                (Ẋ =541,1), en düşük puan ortalamasının ise evlerinde 0-5 kitap olan öğrencilere ait olduğu (Ẋ =490,0) görülmektedir. Buna ek olarak, öğrencilerin fen bilimleri testi puanlarının evdeki kitap sayısına göre anlamlı bir şekilde farklılık gösterdiği belirlenmiştir. Eskişehir ili evdeki kitap sayısına göre öğrencilerin fen bilimleri testi puanlarına ait </a:t>
            </a:r>
            <a:r>
              <a:rPr lang="tr-TR" dirty="0" err="1">
                <a:latin typeface="Arial" panose="020B0604020202020204" pitchFamily="34" charset="0"/>
                <a:cs typeface="Arial" panose="020B0604020202020204" pitchFamily="34" charset="0"/>
              </a:rPr>
              <a:t>betimsel</a:t>
            </a:r>
            <a:r>
              <a:rPr lang="tr-TR" dirty="0">
                <a:latin typeface="Arial" panose="020B0604020202020204" pitchFamily="34" charset="0"/>
                <a:cs typeface="Arial" panose="020B0604020202020204" pitchFamily="34" charset="0"/>
              </a:rPr>
              <a:t> istatistikler Türkiye verileri ile tutarlılık göstermektedir. </a:t>
            </a:r>
          </a:p>
        </p:txBody>
      </p:sp>
      <p:pic>
        <p:nvPicPr>
          <p:cNvPr id="11266" name="Picture 2" descr="kitap ile ilgili gÃ¶rsel sonucu">
            <a:extLst>
              <a:ext uri="{FF2B5EF4-FFF2-40B4-BE49-F238E27FC236}">
                <a16:creationId xmlns:a16="http://schemas.microsoft.com/office/drawing/2014/main" id="{9AFD1051-1D3F-4924-BE10-220E8BF520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4155" y="1688245"/>
            <a:ext cx="1824035" cy="122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69102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1384862201"/>
              </p:ext>
            </p:extLst>
          </p:nvPr>
        </p:nvGraphicFramePr>
        <p:xfrm>
          <a:off x="605589" y="2277687"/>
          <a:ext cx="10980821" cy="1961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137369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4B1308B-67C5-429A-BA93-A5578C94238C}"/>
              </a:ext>
            </a:extLst>
          </p:cNvPr>
          <p:cNvPicPr>
            <a:picLocks noChangeAspect="1"/>
          </p:cNvPicPr>
          <p:nvPr/>
        </p:nvPicPr>
        <p:blipFill>
          <a:blip r:embed="rId3"/>
          <a:stretch>
            <a:fillRect/>
          </a:stretch>
        </p:blipFill>
        <p:spPr>
          <a:xfrm>
            <a:off x="1901240" y="801236"/>
            <a:ext cx="8505825" cy="3200400"/>
          </a:xfrm>
          <a:prstGeom prst="rect">
            <a:avLst/>
          </a:prstGeom>
        </p:spPr>
      </p:pic>
      <p:sp>
        <p:nvSpPr>
          <p:cNvPr id="3" name="Dikdörtgen 2">
            <a:extLst>
              <a:ext uri="{FF2B5EF4-FFF2-40B4-BE49-F238E27FC236}">
                <a16:creationId xmlns:a16="http://schemas.microsoft.com/office/drawing/2014/main" id="{5FD4A3DE-E4C9-4F60-9096-1EF5B8E3B6DD}"/>
              </a:ext>
            </a:extLst>
          </p:cNvPr>
          <p:cNvSpPr/>
          <p:nvPr/>
        </p:nvSpPr>
        <p:spPr>
          <a:xfrm>
            <a:off x="749968" y="4456564"/>
            <a:ext cx="10808370" cy="1200329"/>
          </a:xfrm>
          <a:prstGeom prst="rect">
            <a:avLst/>
          </a:prstGeom>
          <a:solidFill>
            <a:schemeClr val="bg1"/>
          </a:solidFill>
        </p:spPr>
        <p:txBody>
          <a:bodyPr wrap="square">
            <a:spAutoFit/>
          </a:bodyPr>
          <a:lstStyle/>
          <a:p>
            <a:pPr algn="just"/>
            <a:r>
              <a:rPr lang="tr-TR" dirty="0">
                <a:latin typeface="Arial" panose="020B0604020202020204" pitchFamily="34" charset="0"/>
                <a:cs typeface="Arial" panose="020B0604020202020204" pitchFamily="34" charset="0"/>
              </a:rPr>
              <a:t>Öğretmenlerin bulunduğu okulda 16-20 yıl arası hizmet süresine sahip olan öğretmenlerin öğrencilerinin fen bilimleri testi puanları ortalamalarının (Ẋ =581,1), hizmet süresi 6-10 yıl arası (X=537,2), 0-5 yıl arası (X=520,6) ve 21 yıl ve üstü (Ẋ =490,9), olan öğretmenlerin öğrencilerine göre daha yüksek olduğu görülmektedir. Fakat, ortalama puanlar arasındaki bu fark, istatistiksel açıdan anlamlı değildir. </a:t>
            </a:r>
          </a:p>
        </p:txBody>
      </p:sp>
    </p:spTree>
    <p:extLst>
      <p:ext uri="{BB962C8B-B14F-4D97-AF65-F5344CB8AC3E}">
        <p14:creationId xmlns:p14="http://schemas.microsoft.com/office/powerpoint/2010/main" val="150378800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332485267"/>
              </p:ext>
            </p:extLst>
          </p:nvPr>
        </p:nvGraphicFramePr>
        <p:xfrm>
          <a:off x="1499938" y="1796717"/>
          <a:ext cx="9065456" cy="2576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descr="sosyal bilgiler ile ilgili gÃ¶rsel sonucu">
            <a:extLst>
              <a:ext uri="{FF2B5EF4-FFF2-40B4-BE49-F238E27FC236}">
                <a16:creationId xmlns:a16="http://schemas.microsoft.com/office/drawing/2014/main" id="{F9491BE4-254E-4DD8-BC27-957E704037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4643" y="4456794"/>
            <a:ext cx="3016045" cy="226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30043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3463B5C-1D8A-4CA2-902C-8812951BE140}"/>
              </a:ext>
            </a:extLst>
          </p:cNvPr>
          <p:cNvPicPr>
            <a:picLocks noChangeAspect="1"/>
          </p:cNvPicPr>
          <p:nvPr/>
        </p:nvPicPr>
        <p:blipFill>
          <a:blip r:embed="rId3"/>
          <a:stretch>
            <a:fillRect/>
          </a:stretch>
        </p:blipFill>
        <p:spPr>
          <a:xfrm>
            <a:off x="1625266" y="1560345"/>
            <a:ext cx="8818144" cy="3497864"/>
          </a:xfrm>
          <a:prstGeom prst="rect">
            <a:avLst/>
          </a:prstGeom>
        </p:spPr>
      </p:pic>
      <p:sp>
        <p:nvSpPr>
          <p:cNvPr id="3" name="Dikdörtgen: Yuvarlatılmış Köşeler 2">
            <a:extLst>
              <a:ext uri="{FF2B5EF4-FFF2-40B4-BE49-F238E27FC236}">
                <a16:creationId xmlns:a16="http://schemas.microsoft.com/office/drawing/2014/main" id="{A6362DC3-AAF8-41B6-83C4-42E49EDCBDFD}"/>
              </a:ext>
            </a:extLst>
          </p:cNvPr>
          <p:cNvSpPr/>
          <p:nvPr/>
        </p:nvSpPr>
        <p:spPr>
          <a:xfrm>
            <a:off x="9737558" y="360947"/>
            <a:ext cx="1754104" cy="429127"/>
          </a:xfrm>
          <a:prstGeom prst="roundRect">
            <a:avLst/>
          </a:prstGeom>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solidFill>
                <a:latin typeface="Arial" panose="020B0604020202020204" pitchFamily="34" charset="0"/>
                <a:cs typeface="Arial" panose="020B0604020202020204" pitchFamily="34" charset="0"/>
              </a:rPr>
              <a:t>Türkiye Geneli</a:t>
            </a:r>
          </a:p>
        </p:txBody>
      </p:sp>
    </p:spTree>
    <p:extLst>
      <p:ext uri="{BB962C8B-B14F-4D97-AF65-F5344CB8AC3E}">
        <p14:creationId xmlns:p14="http://schemas.microsoft.com/office/powerpoint/2010/main" val="368157556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816B331-259A-4EE3-BFBC-C4FF1D37B200}"/>
              </a:ext>
            </a:extLst>
          </p:cNvPr>
          <p:cNvPicPr>
            <a:picLocks noChangeAspect="1"/>
          </p:cNvPicPr>
          <p:nvPr/>
        </p:nvPicPr>
        <p:blipFill>
          <a:blip r:embed="rId3"/>
          <a:stretch>
            <a:fillRect/>
          </a:stretch>
        </p:blipFill>
        <p:spPr>
          <a:xfrm>
            <a:off x="1673893" y="1495425"/>
            <a:ext cx="8844213" cy="3708224"/>
          </a:xfrm>
          <a:prstGeom prst="rect">
            <a:avLst/>
          </a:prstGeom>
        </p:spPr>
      </p:pic>
    </p:spTree>
    <p:extLst>
      <p:ext uri="{BB962C8B-B14F-4D97-AF65-F5344CB8AC3E}">
        <p14:creationId xmlns:p14="http://schemas.microsoft.com/office/powerpoint/2010/main" val="8555517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2490493-306F-4397-8217-81B815A2B28D}"/>
              </a:ext>
            </a:extLst>
          </p:cNvPr>
          <p:cNvPicPr>
            <a:picLocks noChangeAspect="1"/>
          </p:cNvPicPr>
          <p:nvPr/>
        </p:nvPicPr>
        <p:blipFill>
          <a:blip r:embed="rId3"/>
          <a:stretch>
            <a:fillRect/>
          </a:stretch>
        </p:blipFill>
        <p:spPr>
          <a:xfrm>
            <a:off x="4618121" y="499561"/>
            <a:ext cx="7223960" cy="2826415"/>
          </a:xfrm>
          <a:prstGeom prst="rect">
            <a:avLst/>
          </a:prstGeom>
        </p:spPr>
      </p:pic>
      <p:pic>
        <p:nvPicPr>
          <p:cNvPr id="3" name="Resim 2">
            <a:extLst>
              <a:ext uri="{FF2B5EF4-FFF2-40B4-BE49-F238E27FC236}">
                <a16:creationId xmlns:a16="http://schemas.microsoft.com/office/drawing/2014/main" id="{316FDE03-3A0F-4E4A-B965-0C922B48633B}"/>
              </a:ext>
            </a:extLst>
          </p:cNvPr>
          <p:cNvPicPr>
            <a:picLocks noChangeAspect="1"/>
          </p:cNvPicPr>
          <p:nvPr/>
        </p:nvPicPr>
        <p:blipFill>
          <a:blip r:embed="rId4"/>
          <a:stretch>
            <a:fillRect/>
          </a:stretch>
        </p:blipFill>
        <p:spPr>
          <a:xfrm>
            <a:off x="450182" y="3651548"/>
            <a:ext cx="7185860" cy="2706891"/>
          </a:xfrm>
          <a:prstGeom prst="rect">
            <a:avLst/>
          </a:prstGeom>
        </p:spPr>
      </p:pic>
      <p:pic>
        <p:nvPicPr>
          <p:cNvPr id="4" name="Picture 2" descr="kÄ±z Ã¶Ärenci ile ilgili gÃ¶rsel sonucu">
            <a:extLst>
              <a:ext uri="{FF2B5EF4-FFF2-40B4-BE49-F238E27FC236}">
                <a16:creationId xmlns:a16="http://schemas.microsoft.com/office/drawing/2014/main" id="{20AB44AC-76B2-4C5A-B77D-44D8347EE8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5263" y="1108151"/>
            <a:ext cx="1532271" cy="16092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 name="Picture 4" descr="erkek Ã¶Ärenci ile ilgili gÃ¶rsel sonucu">
            <a:extLst>
              <a:ext uri="{FF2B5EF4-FFF2-40B4-BE49-F238E27FC236}">
                <a16:creationId xmlns:a16="http://schemas.microsoft.com/office/drawing/2014/main" id="{D726740A-7D3A-432D-B4F3-2B2D461D5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837" y="4200376"/>
            <a:ext cx="1545989" cy="16092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45631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DC14CEB-7D1E-47D9-9ADE-9B1F7540A883}"/>
              </a:ext>
            </a:extLst>
          </p:cNvPr>
          <p:cNvPicPr>
            <a:picLocks noChangeAspect="1"/>
          </p:cNvPicPr>
          <p:nvPr/>
        </p:nvPicPr>
        <p:blipFill>
          <a:blip r:embed="rId3"/>
          <a:stretch>
            <a:fillRect/>
          </a:stretch>
        </p:blipFill>
        <p:spPr>
          <a:xfrm>
            <a:off x="2263190" y="199523"/>
            <a:ext cx="7891463" cy="3657236"/>
          </a:xfrm>
          <a:prstGeom prst="rect">
            <a:avLst/>
          </a:prstGeom>
        </p:spPr>
      </p:pic>
      <p:sp>
        <p:nvSpPr>
          <p:cNvPr id="3" name="Dikdörtgen 2">
            <a:extLst>
              <a:ext uri="{FF2B5EF4-FFF2-40B4-BE49-F238E27FC236}">
                <a16:creationId xmlns:a16="http://schemas.microsoft.com/office/drawing/2014/main" id="{D34C801A-BC6E-41EE-A639-3B07466A0C55}"/>
              </a:ext>
            </a:extLst>
          </p:cNvPr>
          <p:cNvSpPr/>
          <p:nvPr/>
        </p:nvSpPr>
        <p:spPr>
          <a:xfrm>
            <a:off x="609600" y="4307902"/>
            <a:ext cx="10972800" cy="1754326"/>
          </a:xfrm>
          <a:prstGeom prst="rect">
            <a:avLst/>
          </a:prstGeom>
          <a:solidFill>
            <a:schemeClr val="bg1"/>
          </a:solidFill>
        </p:spPr>
        <p:txBody>
          <a:bodyPr wrap="square">
            <a:spAutoFit/>
          </a:bodyPr>
          <a:lstStyle/>
          <a:p>
            <a:pPr algn="just"/>
            <a:r>
              <a:rPr lang="tr-TR" dirty="0">
                <a:latin typeface="Arial" panose="020B0604020202020204" pitchFamily="34" charset="0"/>
                <a:cs typeface="Arial" panose="020B0604020202020204" pitchFamily="34" charset="0"/>
              </a:rPr>
              <a:t>Sosyal bilgiler testine ilişkin Eskişehir'deki öğrenci ortalamaları, öğrencilerin anne eğitim düzeyine göre incelendiğinde, en yüksek puan ortalamasının, annelerinin eğitim düzeyi doktora mezunu olan öğrencilere ait olduğu (Ẋ =571,5) en düşük puan ortalamasının ise annelerinin eğitim düzeyi yüksek lisans mezunu olan öğrencilere ait olduğu (Ẋ =482,4) görülmektedir. Buna ek olarak, öğrencilerin sosyal bilgiler testine ilişkin ortalama puanlarının anne eğitim düzeyine bağlı olarak anlamlı bir biçimde farklılaştığı bulunmuştur. Bu bulgular Türkiye verileri ile benzerlik göstermektedir. </a:t>
            </a:r>
          </a:p>
        </p:txBody>
      </p:sp>
    </p:spTree>
    <p:extLst>
      <p:ext uri="{BB962C8B-B14F-4D97-AF65-F5344CB8AC3E}">
        <p14:creationId xmlns:p14="http://schemas.microsoft.com/office/powerpoint/2010/main" val="299245589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E762727-F874-4142-8087-00CE2AF61FA2}"/>
              </a:ext>
            </a:extLst>
          </p:cNvPr>
          <p:cNvPicPr>
            <a:picLocks noChangeAspect="1"/>
          </p:cNvPicPr>
          <p:nvPr/>
        </p:nvPicPr>
        <p:blipFill>
          <a:blip r:embed="rId3"/>
          <a:stretch>
            <a:fillRect/>
          </a:stretch>
        </p:blipFill>
        <p:spPr>
          <a:xfrm>
            <a:off x="1746552" y="914148"/>
            <a:ext cx="8420002" cy="4256366"/>
          </a:xfrm>
          <a:prstGeom prst="rect">
            <a:avLst/>
          </a:prstGeom>
        </p:spPr>
      </p:pic>
    </p:spTree>
    <p:extLst>
      <p:ext uri="{BB962C8B-B14F-4D97-AF65-F5344CB8AC3E}">
        <p14:creationId xmlns:p14="http://schemas.microsoft.com/office/powerpoint/2010/main" val="69274227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4A1910E-D3AE-4F7F-9CA2-0A15CC1E7FDE}"/>
              </a:ext>
            </a:extLst>
          </p:cNvPr>
          <p:cNvPicPr>
            <a:picLocks noChangeAspect="1"/>
          </p:cNvPicPr>
          <p:nvPr/>
        </p:nvPicPr>
        <p:blipFill>
          <a:blip r:embed="rId3"/>
          <a:stretch>
            <a:fillRect/>
          </a:stretch>
        </p:blipFill>
        <p:spPr>
          <a:xfrm>
            <a:off x="1363683" y="1153508"/>
            <a:ext cx="9464634" cy="4033586"/>
          </a:xfrm>
          <a:prstGeom prst="rect">
            <a:avLst/>
          </a:prstGeom>
        </p:spPr>
      </p:pic>
    </p:spTree>
    <p:extLst>
      <p:ext uri="{BB962C8B-B14F-4D97-AF65-F5344CB8AC3E}">
        <p14:creationId xmlns:p14="http://schemas.microsoft.com/office/powerpoint/2010/main" val="270694884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EA95BC8-B4EF-4211-B8C3-EE66E290E644}"/>
              </a:ext>
            </a:extLst>
          </p:cNvPr>
          <p:cNvPicPr>
            <a:picLocks noChangeAspect="1"/>
          </p:cNvPicPr>
          <p:nvPr/>
        </p:nvPicPr>
        <p:blipFill>
          <a:blip r:embed="rId3"/>
          <a:stretch>
            <a:fillRect/>
          </a:stretch>
        </p:blipFill>
        <p:spPr>
          <a:xfrm>
            <a:off x="1763128" y="559217"/>
            <a:ext cx="8553450" cy="2466975"/>
          </a:xfrm>
          <a:prstGeom prst="rect">
            <a:avLst/>
          </a:prstGeom>
        </p:spPr>
      </p:pic>
      <p:sp>
        <p:nvSpPr>
          <p:cNvPr id="3" name="Dikdörtgen 2">
            <a:extLst>
              <a:ext uri="{FF2B5EF4-FFF2-40B4-BE49-F238E27FC236}">
                <a16:creationId xmlns:a16="http://schemas.microsoft.com/office/drawing/2014/main" id="{3EDFF92A-37ED-4E6B-87B4-CD2BFC409786}"/>
              </a:ext>
            </a:extLst>
          </p:cNvPr>
          <p:cNvSpPr/>
          <p:nvPr/>
        </p:nvSpPr>
        <p:spPr>
          <a:xfrm>
            <a:off x="629652" y="3831809"/>
            <a:ext cx="11105147" cy="1200329"/>
          </a:xfrm>
          <a:prstGeom prst="rect">
            <a:avLst/>
          </a:prstGeom>
          <a:solidFill>
            <a:schemeClr val="bg1"/>
          </a:solidFill>
        </p:spPr>
        <p:txBody>
          <a:bodyPr wrap="square">
            <a:spAutoFit/>
          </a:bodyPr>
          <a:lstStyle/>
          <a:p>
            <a:pPr algn="just"/>
            <a:r>
              <a:rPr lang="tr-TR" dirty="0">
                <a:latin typeface="Arial" panose="020B0604020202020204" pitchFamily="34" charset="0"/>
                <a:cs typeface="Arial" panose="020B0604020202020204" pitchFamily="34" charset="0"/>
              </a:rPr>
              <a:t>Öğrencilerin sosyal bilgiler testi puanlarının sosyal bilgiler dersinden hoşlanma ve sosyal bilgiler dersine ilişkin öz yeterlik algıları ile pozitif yönde anlamlı bir ilişki gösterdiği görülmektedir. Bir başka deyişle, öğrencilerin sosyal bilgiler dersinden hoşlanma durumları ve sosyal bilgiler dersine ilişkin öz yeterlik algıları arttıkça öğrencilerin sosyal bilgiler başarı puanlarının az da olsa artma eğilimi gösterdiği savunulabilir. </a:t>
            </a:r>
          </a:p>
        </p:txBody>
      </p:sp>
    </p:spTree>
    <p:extLst>
      <p:ext uri="{BB962C8B-B14F-4D97-AF65-F5344CB8AC3E}">
        <p14:creationId xmlns:p14="http://schemas.microsoft.com/office/powerpoint/2010/main" val="246827107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Yuvarlatılmış Köşeler 3">
            <a:extLst>
              <a:ext uri="{FF2B5EF4-FFF2-40B4-BE49-F238E27FC236}">
                <a16:creationId xmlns:a16="http://schemas.microsoft.com/office/drawing/2014/main" id="{76DFA370-BE49-4AEB-8B1D-B3F0564EE2D0}"/>
              </a:ext>
            </a:extLst>
          </p:cNvPr>
          <p:cNvSpPr/>
          <p:nvPr/>
        </p:nvSpPr>
        <p:spPr>
          <a:xfrm>
            <a:off x="1356851" y="1474840"/>
            <a:ext cx="9478297" cy="845574"/>
          </a:xfrm>
          <a:prstGeom prst="roundRect">
            <a:avLst/>
          </a:prstGeom>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b="1" dirty="0">
                <a:solidFill>
                  <a:srgbClr val="FF0000"/>
                </a:solidFill>
                <a:latin typeface="Arial" panose="020B0604020202020204" pitchFamily="34" charset="0"/>
                <a:cs typeface="Arial" panose="020B0604020202020204" pitchFamily="34" charset="0"/>
              </a:rPr>
              <a:t>Daha ayrıntılı bilgiye ulaşmak için aşağıdaki linki tıklayınız.</a:t>
            </a:r>
          </a:p>
        </p:txBody>
      </p:sp>
      <p:sp>
        <p:nvSpPr>
          <p:cNvPr id="5" name="Dikdörtgen 4">
            <a:extLst>
              <a:ext uri="{FF2B5EF4-FFF2-40B4-BE49-F238E27FC236}">
                <a16:creationId xmlns:a16="http://schemas.microsoft.com/office/drawing/2014/main" id="{BD6EE146-8460-48EC-996F-215F5B660E49}"/>
              </a:ext>
            </a:extLst>
          </p:cNvPr>
          <p:cNvSpPr/>
          <p:nvPr/>
        </p:nvSpPr>
        <p:spPr>
          <a:xfrm>
            <a:off x="2625213" y="3446206"/>
            <a:ext cx="6440130" cy="646331"/>
          </a:xfrm>
          <a:prstGeom prst="rect">
            <a:avLst/>
          </a:prstGeom>
          <a:solidFill>
            <a:schemeClr val="bg1"/>
          </a:solidFill>
        </p:spPr>
        <p:txBody>
          <a:bodyPr wrap="square">
            <a:spAutoFit/>
          </a:bodyPr>
          <a:lstStyle/>
          <a:p>
            <a:r>
              <a:rPr lang="tr-TR" dirty="0">
                <a:hlinkClick r:id="rId3">
                  <a:extLst>
                    <a:ext uri="{A12FA001-AC4F-418D-AE19-62706E023703}">
                      <ahyp:hlinkClr xmlns:ahyp="http://schemas.microsoft.com/office/drawing/2018/hyperlinkcolor" val="tx"/>
                    </a:ext>
                  </a:extLst>
                </a:hlinkClick>
              </a:rPr>
              <a:t>http://eskisehirodm.meb.gov.tr/meb_iys_dosyalar/2018_05/31105400_abide__raporu_eskiYehir_31.05.2018.pdf</a:t>
            </a:r>
            <a:endParaRPr lang="tr-TR" dirty="0"/>
          </a:p>
        </p:txBody>
      </p:sp>
      <p:sp>
        <p:nvSpPr>
          <p:cNvPr id="6" name="Ok: Aşağı 5">
            <a:extLst>
              <a:ext uri="{FF2B5EF4-FFF2-40B4-BE49-F238E27FC236}">
                <a16:creationId xmlns:a16="http://schemas.microsoft.com/office/drawing/2014/main" id="{53BA1056-39F7-44E4-A1E9-867BD973F016}"/>
              </a:ext>
            </a:extLst>
          </p:cNvPr>
          <p:cNvSpPr/>
          <p:nvPr/>
        </p:nvSpPr>
        <p:spPr>
          <a:xfrm>
            <a:off x="5142271" y="2536723"/>
            <a:ext cx="1376516" cy="646331"/>
          </a:xfrm>
          <a:prstGeom prst="downArrow">
            <a:avLst>
              <a:gd name="adj1" fmla="val 48571"/>
              <a:gd name="adj2" fmla="val 50000"/>
            </a:avLst>
          </a:prstGeom>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5020238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1FE89D7-75DE-48BB-BAFB-D06983DAD590}"/>
              </a:ext>
            </a:extLst>
          </p:cNvPr>
          <p:cNvSpPr/>
          <p:nvPr/>
        </p:nvSpPr>
        <p:spPr>
          <a:xfrm>
            <a:off x="553450" y="364776"/>
            <a:ext cx="3994487" cy="461665"/>
          </a:xfrm>
          <a:prstGeom prst="rect">
            <a:avLst/>
          </a:prstGeom>
          <a:solidFill>
            <a:schemeClr val="bg1"/>
          </a:solidFill>
        </p:spPr>
        <p:txBody>
          <a:bodyPr wrap="square">
            <a:spAutoFit/>
          </a:bodyPr>
          <a:lstStyle/>
          <a:p>
            <a:pPr algn="ctr"/>
            <a:r>
              <a:rPr lang="tr-TR" sz="2400" b="1" dirty="0">
                <a:solidFill>
                  <a:srgbClr val="FF0000"/>
                </a:solidFill>
                <a:latin typeface="Arial" panose="020B0604020202020204" pitchFamily="34" charset="0"/>
                <a:cs typeface="Arial" panose="020B0604020202020204" pitchFamily="34" charset="0"/>
              </a:rPr>
              <a:t>EVREN VE ÖRNEKLEM</a:t>
            </a:r>
          </a:p>
        </p:txBody>
      </p:sp>
      <p:sp>
        <p:nvSpPr>
          <p:cNvPr id="3" name="Dikdörtgen 2">
            <a:extLst>
              <a:ext uri="{FF2B5EF4-FFF2-40B4-BE49-F238E27FC236}">
                <a16:creationId xmlns:a16="http://schemas.microsoft.com/office/drawing/2014/main" id="{8AA463C2-61B0-4354-96DC-6EEAEB84564C}"/>
              </a:ext>
            </a:extLst>
          </p:cNvPr>
          <p:cNvSpPr/>
          <p:nvPr/>
        </p:nvSpPr>
        <p:spPr>
          <a:xfrm>
            <a:off x="553451" y="1084510"/>
            <a:ext cx="11085096" cy="1200329"/>
          </a:xfrm>
          <a:prstGeom prst="rect">
            <a:avLst/>
          </a:prstGeom>
          <a:solidFill>
            <a:schemeClr val="bg1"/>
          </a:solidFill>
        </p:spPr>
        <p:txBody>
          <a:bodyPr wrap="square">
            <a:spAutoFit/>
          </a:bodyPr>
          <a:lstStyle/>
          <a:p>
            <a:pPr algn="just"/>
            <a:r>
              <a:rPr lang="tr-TR" sz="2400" dirty="0">
                <a:latin typeface="Arial" panose="020B0604020202020204" pitchFamily="34" charset="0"/>
                <a:cs typeface="Arial" panose="020B0604020202020204" pitchFamily="34" charset="0"/>
              </a:rPr>
              <a:t>ABİDE </a:t>
            </a:r>
            <a:r>
              <a:rPr lang="tr-TR" sz="2400" b="1" dirty="0">
                <a:solidFill>
                  <a:srgbClr val="FF0000"/>
                </a:solidFill>
                <a:latin typeface="Arial" panose="020B0604020202020204" pitchFamily="34" charset="0"/>
                <a:cs typeface="Arial" panose="020B0604020202020204" pitchFamily="34" charset="0"/>
              </a:rPr>
              <a:t>Türkiye</a:t>
            </a:r>
            <a:r>
              <a:rPr lang="tr-TR" sz="2400" dirty="0">
                <a:latin typeface="Arial" panose="020B0604020202020204" pitchFamily="34" charset="0"/>
                <a:cs typeface="Arial" panose="020B0604020202020204" pitchFamily="34" charset="0"/>
              </a:rPr>
              <a:t> örnekleminin belirlenmesinde MEB Strateji Geliştirme Başkanlığı'ndan alınan okul ve şube sayıları kullanılmıştır. 16.118 okul ve 48.091 şube esas alınmıştır.</a:t>
            </a:r>
          </a:p>
        </p:txBody>
      </p:sp>
      <p:sp>
        <p:nvSpPr>
          <p:cNvPr id="4" name="Dikdörtgen 3">
            <a:extLst>
              <a:ext uri="{FF2B5EF4-FFF2-40B4-BE49-F238E27FC236}">
                <a16:creationId xmlns:a16="http://schemas.microsoft.com/office/drawing/2014/main" id="{6FF3BE3E-93F2-4788-9C51-EE7FA34FDD91}"/>
              </a:ext>
            </a:extLst>
          </p:cNvPr>
          <p:cNvSpPr/>
          <p:nvPr/>
        </p:nvSpPr>
        <p:spPr>
          <a:xfrm>
            <a:off x="553452" y="2434767"/>
            <a:ext cx="11085095" cy="3416320"/>
          </a:xfrm>
          <a:prstGeom prst="rect">
            <a:avLst/>
          </a:prstGeom>
          <a:solidFill>
            <a:schemeClr val="bg1"/>
          </a:solidFill>
        </p:spPr>
        <p:txBody>
          <a:bodyPr wrap="square">
            <a:spAutoFit/>
          </a:bodyPr>
          <a:lstStyle/>
          <a:p>
            <a:pPr algn="just"/>
            <a:r>
              <a:rPr lang="tr-TR" sz="2400" dirty="0">
                <a:latin typeface="Arial" panose="020B0604020202020204" pitchFamily="34" charset="0"/>
                <a:cs typeface="Arial" panose="020B0604020202020204" pitchFamily="34" charset="0"/>
              </a:rPr>
              <a:t>Abide </a:t>
            </a:r>
            <a:r>
              <a:rPr lang="tr-TR" sz="2400" b="1" dirty="0">
                <a:solidFill>
                  <a:srgbClr val="FF0000"/>
                </a:solidFill>
                <a:latin typeface="Arial" panose="020B0604020202020204" pitchFamily="34" charset="0"/>
                <a:cs typeface="Arial" panose="020B0604020202020204" pitchFamily="34" charset="0"/>
              </a:rPr>
              <a:t>Eskişehir </a:t>
            </a:r>
            <a:r>
              <a:rPr lang="tr-TR" sz="2400" dirty="0">
                <a:latin typeface="Arial" panose="020B0604020202020204" pitchFamily="34" charset="0"/>
                <a:cs typeface="Arial" panose="020B0604020202020204" pitchFamily="34" charset="0"/>
              </a:rPr>
              <a:t>örnekleminde çalışmaya 381 öğrenci, 63 öğretmen olmak üzere 14 okul katılmıştır. Normal öğretime sahip okulların her biri İmam Hatip, Genel ve Özel Ortaokullar olacak şekilde alt düzeylere ayrılmıştır. </a:t>
            </a:r>
          </a:p>
          <a:p>
            <a:pPr algn="just"/>
            <a:endParaRPr lang="tr-TR" sz="2400" dirty="0">
              <a:latin typeface="Arial" panose="020B0604020202020204" pitchFamily="34" charset="0"/>
              <a:cs typeface="Arial" panose="020B0604020202020204" pitchFamily="34" charset="0"/>
            </a:endParaRPr>
          </a:p>
          <a:p>
            <a:pPr algn="just"/>
            <a:r>
              <a:rPr lang="tr-TR" sz="2400" dirty="0">
                <a:latin typeface="Arial" panose="020B0604020202020204" pitchFamily="34" charset="0"/>
                <a:cs typeface="Arial" panose="020B0604020202020204" pitchFamily="34" charset="0"/>
              </a:rPr>
              <a:t>İl verileri Türkiye verisiyle en doğru biçimde kıyaslanabilmesi için, il verisinde incelenecek değişkene ilişkin kayıp veriler analize dahil edilmemiştir. </a:t>
            </a:r>
          </a:p>
          <a:p>
            <a:pPr algn="just"/>
            <a:endParaRPr lang="tr-TR" sz="2400" dirty="0">
              <a:latin typeface="Arial" panose="020B0604020202020204" pitchFamily="34" charset="0"/>
              <a:cs typeface="Arial" panose="020B0604020202020204" pitchFamily="34" charset="0"/>
            </a:endParaRPr>
          </a:p>
          <a:p>
            <a:pPr algn="just"/>
            <a:r>
              <a:rPr lang="tr-TR" sz="2400" dirty="0">
                <a:latin typeface="Arial" panose="020B0604020202020204" pitchFamily="34" charset="0"/>
                <a:cs typeface="Arial" panose="020B0604020202020204" pitchFamily="34" charset="0"/>
              </a:rPr>
              <a:t>Soruya yanıt vermeyen kişiler hariç tutulup, yanıt verenler üzerinden Eskişehir ­Türkiye kıyaslaması yapılmıştır. </a:t>
            </a:r>
          </a:p>
        </p:txBody>
      </p:sp>
    </p:spTree>
    <p:extLst>
      <p:ext uri="{BB962C8B-B14F-4D97-AF65-F5344CB8AC3E}">
        <p14:creationId xmlns:p14="http://schemas.microsoft.com/office/powerpoint/2010/main" val="394968590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29A55C8-7B7D-4C9B-B285-CF0A5878B40D}"/>
              </a:ext>
            </a:extLst>
          </p:cNvPr>
          <p:cNvPicPr>
            <a:picLocks noChangeAspect="1"/>
          </p:cNvPicPr>
          <p:nvPr/>
        </p:nvPicPr>
        <p:blipFill>
          <a:blip r:embed="rId3"/>
          <a:stretch>
            <a:fillRect/>
          </a:stretch>
        </p:blipFill>
        <p:spPr>
          <a:xfrm>
            <a:off x="457200" y="2052637"/>
            <a:ext cx="11277600" cy="2752725"/>
          </a:xfrm>
          <a:prstGeom prst="rect">
            <a:avLst/>
          </a:prstGeom>
        </p:spPr>
      </p:pic>
    </p:spTree>
    <p:extLst>
      <p:ext uri="{BB962C8B-B14F-4D97-AF65-F5344CB8AC3E}">
        <p14:creationId xmlns:p14="http://schemas.microsoft.com/office/powerpoint/2010/main" val="111570781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C6E8220-C044-4150-900D-4C34FADF919E}"/>
              </a:ext>
            </a:extLst>
          </p:cNvPr>
          <p:cNvPicPr>
            <a:picLocks noChangeAspect="1"/>
          </p:cNvPicPr>
          <p:nvPr/>
        </p:nvPicPr>
        <p:blipFill>
          <a:blip r:embed="rId3"/>
          <a:stretch>
            <a:fillRect/>
          </a:stretch>
        </p:blipFill>
        <p:spPr>
          <a:xfrm>
            <a:off x="371475" y="565484"/>
            <a:ext cx="11144250" cy="3657600"/>
          </a:xfrm>
          <a:prstGeom prst="rect">
            <a:avLst/>
          </a:prstGeom>
        </p:spPr>
      </p:pic>
      <p:sp>
        <p:nvSpPr>
          <p:cNvPr id="3" name="Dikdörtgen: Yuvarlatılmış Köşeler 2">
            <a:extLst>
              <a:ext uri="{FF2B5EF4-FFF2-40B4-BE49-F238E27FC236}">
                <a16:creationId xmlns:a16="http://schemas.microsoft.com/office/drawing/2014/main" id="{B656D74C-A749-4E29-8A9D-4BCA9A60B398}"/>
              </a:ext>
            </a:extLst>
          </p:cNvPr>
          <p:cNvSpPr/>
          <p:nvPr/>
        </p:nvSpPr>
        <p:spPr>
          <a:xfrm>
            <a:off x="9761621" y="56147"/>
            <a:ext cx="1754104" cy="429127"/>
          </a:xfrm>
          <a:prstGeom prst="roundRect">
            <a:avLst/>
          </a:prstGeom>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solidFill>
              </a:rPr>
              <a:t>N: Kişi sayısı</a:t>
            </a:r>
          </a:p>
        </p:txBody>
      </p:sp>
      <p:sp>
        <p:nvSpPr>
          <p:cNvPr id="4" name="Dikdörtgen 3">
            <a:extLst>
              <a:ext uri="{FF2B5EF4-FFF2-40B4-BE49-F238E27FC236}">
                <a16:creationId xmlns:a16="http://schemas.microsoft.com/office/drawing/2014/main" id="{3DD80711-5D65-4009-88E8-9C79A32C924A}"/>
              </a:ext>
            </a:extLst>
          </p:cNvPr>
          <p:cNvSpPr/>
          <p:nvPr/>
        </p:nvSpPr>
        <p:spPr>
          <a:xfrm>
            <a:off x="371475" y="4601489"/>
            <a:ext cx="11144250" cy="1200329"/>
          </a:xfrm>
          <a:prstGeom prst="rect">
            <a:avLst/>
          </a:prstGeom>
          <a:solidFill>
            <a:schemeClr val="bg1"/>
          </a:solidFill>
        </p:spPr>
        <p:txBody>
          <a:bodyPr wrap="square">
            <a:spAutoFit/>
          </a:bodyPr>
          <a:lstStyle/>
          <a:p>
            <a:pPr algn="just"/>
            <a:r>
              <a:rPr lang="tr-TR" sz="2400" dirty="0">
                <a:latin typeface="Arial" panose="020B0604020202020204" pitchFamily="34" charset="0"/>
                <a:cs typeface="Arial" panose="020B0604020202020204" pitchFamily="34" charset="0"/>
              </a:rPr>
              <a:t>İlimizdeki öğrencilerin % 22,6'sının eğitim hedefinin yüksek lisans ya da doktora yapmak, % 56,7'sinin üniversiteyi bitirmek, % 6,6'sının yüksekokul bitirmek,        % 10,5'inin liseyi bitirmek olduğu görülmektedir. </a:t>
            </a:r>
          </a:p>
        </p:txBody>
      </p:sp>
    </p:spTree>
    <p:extLst>
      <p:ext uri="{BB962C8B-B14F-4D97-AF65-F5344CB8AC3E}">
        <p14:creationId xmlns:p14="http://schemas.microsoft.com/office/powerpoint/2010/main" val="416646316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66ADA94-1273-4D93-83CD-0437671AD324}"/>
              </a:ext>
            </a:extLst>
          </p:cNvPr>
          <p:cNvPicPr>
            <a:picLocks noChangeAspect="1"/>
          </p:cNvPicPr>
          <p:nvPr/>
        </p:nvPicPr>
        <p:blipFill>
          <a:blip r:embed="rId3"/>
          <a:stretch>
            <a:fillRect/>
          </a:stretch>
        </p:blipFill>
        <p:spPr>
          <a:xfrm>
            <a:off x="507958" y="1368089"/>
            <a:ext cx="11176084" cy="3126827"/>
          </a:xfrm>
          <a:prstGeom prst="rect">
            <a:avLst/>
          </a:prstGeom>
        </p:spPr>
      </p:pic>
    </p:spTree>
    <p:extLst>
      <p:ext uri="{BB962C8B-B14F-4D97-AF65-F5344CB8AC3E}">
        <p14:creationId xmlns:p14="http://schemas.microsoft.com/office/powerpoint/2010/main" val="417236596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79958985"/>
              </p:ext>
            </p:extLst>
          </p:nvPr>
        </p:nvGraphicFramePr>
        <p:xfrm>
          <a:off x="1499938" y="940506"/>
          <a:ext cx="9065456" cy="2576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yazarlar ile ilgili gÃ¶rsel sonucu">
            <a:extLst>
              <a:ext uri="{FF2B5EF4-FFF2-40B4-BE49-F238E27FC236}">
                <a16:creationId xmlns:a16="http://schemas.microsoft.com/office/drawing/2014/main" id="{1269F43D-01B3-4AA3-8C14-23B32FD567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2199" y="3832168"/>
            <a:ext cx="4761358" cy="264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16935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theme/theme1.xml><?xml version="1.0" encoding="utf-8"?>
<a:theme xmlns:a="http://schemas.openxmlformats.org/drawingml/2006/main" name="Dikey Sözlük tasarım şablonu">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a:defPPr>
      </a:lstStyle>
      <a:style>
        <a:lnRef idx="2">
          <a:schemeClr val="accent2">
            <a:shade val="50000"/>
          </a:schemeClr>
        </a:lnRef>
        <a:fillRef idx="1">
          <a:schemeClr val="accent2"/>
        </a:fillRef>
        <a:effectRef idx="0">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tx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3246973_TF03460611" id="{B79B518C-FCFE-477F-8EAB-0ABE3C0AA854}" vid="{430EBC89-DCAE-4DAB-890C-97DB06F47B3F}"/>
    </a:ext>
  </a:extLst>
</a:theme>
</file>

<file path=ppt/theme/theme2.xml><?xml version="1.0" encoding="utf-8"?>
<a:theme xmlns:a="http://schemas.openxmlformats.org/drawingml/2006/main" name="Ofis Teması">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2.xml><?xml version="1.0" encoding="utf-8"?>
<ds:datastoreItem xmlns:ds="http://schemas.openxmlformats.org/officeDocument/2006/customXml" ds:itemID="{2A1BD8E5-A18E-435C-B431-90A6B59F4B6F}">
  <ds:schemaRefs>
    <ds:schemaRef ds:uri="40262f94-9f35-4ac3-9a90-690165a166b7"/>
    <ds:schemaRef ds:uri="http://purl.org/dc/elements/1.1/"/>
    <ds:schemaRef ds:uri="http://schemas.microsoft.com/office/2006/documentManagement/types"/>
    <ds:schemaRef ds:uri="http://www.w3.org/XML/1998/namespace"/>
    <ds:schemaRef ds:uri="a4f35948-e619-41b3-aa29-22878b09cfd2"/>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Dikey sözlük tasarım slaytları</Template>
  <TotalTime>978</TotalTime>
  <Words>1780</Words>
  <Application>Microsoft Office PowerPoint</Application>
  <PresentationFormat>Geniş ekran</PresentationFormat>
  <Paragraphs>111</Paragraphs>
  <Slides>49</Slides>
  <Notes>49</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49</vt:i4>
      </vt:variant>
    </vt:vector>
  </HeadingPairs>
  <TitlesOfParts>
    <vt:vector size="52" baseType="lpstr">
      <vt:lpstr>Arial</vt:lpstr>
      <vt:lpstr>Calibri</vt:lpstr>
      <vt:lpstr>Dikey Sözlük tasarım şablonu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Metin ERKMEN</dc:creator>
  <cp:lastModifiedBy>Metin ERKMEN</cp:lastModifiedBy>
  <cp:revision>74</cp:revision>
  <dcterms:created xsi:type="dcterms:W3CDTF">2018-03-20T13:17:45Z</dcterms:created>
  <dcterms:modified xsi:type="dcterms:W3CDTF">2019-06-19T10:11:11Z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