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3"/>
  </p:notesMasterIdLst>
  <p:handoutMasterIdLst>
    <p:handoutMasterId r:id="rId34"/>
  </p:handoutMasterIdLst>
  <p:sldIdLst>
    <p:sldId id="257" r:id="rId2"/>
    <p:sldId id="543" r:id="rId3"/>
    <p:sldId id="546" r:id="rId4"/>
    <p:sldId id="542" r:id="rId5"/>
    <p:sldId id="547" r:id="rId6"/>
    <p:sldId id="548" r:id="rId7"/>
    <p:sldId id="549" r:id="rId8"/>
    <p:sldId id="578" r:id="rId9"/>
    <p:sldId id="582" r:id="rId10"/>
    <p:sldId id="551" r:id="rId11"/>
    <p:sldId id="557" r:id="rId12"/>
    <p:sldId id="559" r:id="rId13"/>
    <p:sldId id="581" r:id="rId14"/>
    <p:sldId id="580" r:id="rId15"/>
    <p:sldId id="565" r:id="rId16"/>
    <p:sldId id="566" r:id="rId17"/>
    <p:sldId id="560" r:id="rId18"/>
    <p:sldId id="561" r:id="rId19"/>
    <p:sldId id="569" r:id="rId20"/>
    <p:sldId id="591" r:id="rId21"/>
    <p:sldId id="571" r:id="rId22"/>
    <p:sldId id="572" r:id="rId23"/>
    <p:sldId id="576" r:id="rId24"/>
    <p:sldId id="585" r:id="rId25"/>
    <p:sldId id="586" r:id="rId26"/>
    <p:sldId id="587" r:id="rId27"/>
    <p:sldId id="593" r:id="rId28"/>
    <p:sldId id="583" r:id="rId29"/>
    <p:sldId id="588" r:id="rId30"/>
    <p:sldId id="589" r:id="rId31"/>
    <p:sldId id="577" r:id="rId32"/>
  </p:sldIdLst>
  <p:sldSz cx="9144000" cy="6858000" type="screen4x3"/>
  <p:notesSz cx="6797675" cy="9926638"/>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mail KARADANA" initials="IK" lastIdx="2" clrIdx="0">
    <p:extLst>
      <p:ext uri="{19B8F6BF-5375-455C-9EA6-DF929625EA0E}">
        <p15:presenceInfo xmlns:p15="http://schemas.microsoft.com/office/powerpoint/2012/main" userId="Ismail KARADANA" providerId="None"/>
      </p:ext>
    </p:extLst>
  </p:cmAuthor>
  <p:cmAuthor id="2" name="Metin ERKMEN" initials="ME" lastIdx="1" clrIdx="1">
    <p:extLst>
      <p:ext uri="{19B8F6BF-5375-455C-9EA6-DF929625EA0E}">
        <p15:presenceInfo xmlns:p15="http://schemas.microsoft.com/office/powerpoint/2012/main" userId="S-1-5-21-3640171877-2986418276-551627803-50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94660"/>
  </p:normalViewPr>
  <p:slideViewPr>
    <p:cSldViewPr>
      <p:cViewPr varScale="1">
        <p:scale>
          <a:sx n="108" d="100"/>
          <a:sy n="108" d="100"/>
        </p:scale>
        <p:origin x="130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7B2AC74-B12E-48AE-9A13-2895A8444FCD}" type="datetimeFigureOut">
              <a:rPr lang="tr-TR"/>
              <a:pPr>
                <a:defRPr/>
              </a:pPr>
              <a:t>14.02.2019</a:t>
            </a:fld>
            <a:endParaRPr lang="tr-TR"/>
          </a:p>
        </p:txBody>
      </p:sp>
      <p:sp>
        <p:nvSpPr>
          <p:cNvPr id="4" name="3 Altbilgi Yer Tutucusu"/>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5" name="4 Slayt Numarası Yer Tutucusu"/>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4AA90D0-7762-489E-8350-64B3B08BC385}" type="slidenum">
              <a:rPr lang="tr-TR"/>
              <a:pPr>
                <a:defRPr/>
              </a:pPr>
              <a:t>‹#›</a:t>
            </a:fld>
            <a:endParaRPr lang="tr-TR"/>
          </a:p>
        </p:txBody>
      </p:sp>
    </p:spTree>
    <p:extLst>
      <p:ext uri="{BB962C8B-B14F-4D97-AF65-F5344CB8AC3E}">
        <p14:creationId xmlns:p14="http://schemas.microsoft.com/office/powerpoint/2010/main" val="974096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6C88365-8353-4C68-8EFC-11C9A19B63C8}" type="datetimeFigureOut">
              <a:rPr lang="tr-TR" smtClean="0"/>
              <a:pPr/>
              <a:t>14.02.2019</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0B84D8D-A39A-43AC-B607-7F488DB7FDCC}" type="slidenum">
              <a:rPr lang="tr-TR" smtClean="0"/>
              <a:pPr/>
              <a:t>‹#›</a:t>
            </a:fld>
            <a:endParaRPr lang="tr-TR"/>
          </a:p>
        </p:txBody>
      </p:sp>
    </p:spTree>
    <p:extLst>
      <p:ext uri="{BB962C8B-B14F-4D97-AF65-F5344CB8AC3E}">
        <p14:creationId xmlns:p14="http://schemas.microsoft.com/office/powerpoint/2010/main" val="190155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2</a:t>
            </a:fld>
            <a:endParaRPr lang="tr-TR"/>
          </a:p>
        </p:txBody>
      </p:sp>
    </p:spTree>
    <p:extLst>
      <p:ext uri="{BB962C8B-B14F-4D97-AF65-F5344CB8AC3E}">
        <p14:creationId xmlns:p14="http://schemas.microsoft.com/office/powerpoint/2010/main" val="822131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11</a:t>
            </a:fld>
            <a:endParaRPr lang="tr-TR"/>
          </a:p>
        </p:txBody>
      </p:sp>
    </p:spTree>
    <p:extLst>
      <p:ext uri="{BB962C8B-B14F-4D97-AF65-F5344CB8AC3E}">
        <p14:creationId xmlns:p14="http://schemas.microsoft.com/office/powerpoint/2010/main" val="518020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12</a:t>
            </a:fld>
            <a:endParaRPr lang="tr-TR"/>
          </a:p>
        </p:txBody>
      </p:sp>
    </p:spTree>
    <p:extLst>
      <p:ext uri="{BB962C8B-B14F-4D97-AF65-F5344CB8AC3E}">
        <p14:creationId xmlns:p14="http://schemas.microsoft.com/office/powerpoint/2010/main" val="2472135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13</a:t>
            </a:fld>
            <a:endParaRPr lang="tr-TR"/>
          </a:p>
        </p:txBody>
      </p:sp>
    </p:spTree>
    <p:extLst>
      <p:ext uri="{BB962C8B-B14F-4D97-AF65-F5344CB8AC3E}">
        <p14:creationId xmlns:p14="http://schemas.microsoft.com/office/powerpoint/2010/main" val="2682172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14</a:t>
            </a:fld>
            <a:endParaRPr lang="tr-TR"/>
          </a:p>
        </p:txBody>
      </p:sp>
    </p:spTree>
    <p:extLst>
      <p:ext uri="{BB962C8B-B14F-4D97-AF65-F5344CB8AC3E}">
        <p14:creationId xmlns:p14="http://schemas.microsoft.com/office/powerpoint/2010/main" val="1180861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15</a:t>
            </a:fld>
            <a:endParaRPr lang="tr-TR"/>
          </a:p>
        </p:txBody>
      </p:sp>
    </p:spTree>
    <p:extLst>
      <p:ext uri="{BB962C8B-B14F-4D97-AF65-F5344CB8AC3E}">
        <p14:creationId xmlns:p14="http://schemas.microsoft.com/office/powerpoint/2010/main" val="1180861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16</a:t>
            </a:fld>
            <a:endParaRPr lang="tr-TR"/>
          </a:p>
        </p:txBody>
      </p:sp>
    </p:spTree>
    <p:extLst>
      <p:ext uri="{BB962C8B-B14F-4D97-AF65-F5344CB8AC3E}">
        <p14:creationId xmlns:p14="http://schemas.microsoft.com/office/powerpoint/2010/main" val="1429591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17</a:t>
            </a:fld>
            <a:endParaRPr lang="tr-TR"/>
          </a:p>
        </p:txBody>
      </p:sp>
    </p:spTree>
    <p:extLst>
      <p:ext uri="{BB962C8B-B14F-4D97-AF65-F5344CB8AC3E}">
        <p14:creationId xmlns:p14="http://schemas.microsoft.com/office/powerpoint/2010/main" val="532045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18</a:t>
            </a:fld>
            <a:endParaRPr lang="tr-TR"/>
          </a:p>
        </p:txBody>
      </p:sp>
    </p:spTree>
    <p:extLst>
      <p:ext uri="{BB962C8B-B14F-4D97-AF65-F5344CB8AC3E}">
        <p14:creationId xmlns:p14="http://schemas.microsoft.com/office/powerpoint/2010/main" val="1831302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19</a:t>
            </a:fld>
            <a:endParaRPr lang="tr-TR"/>
          </a:p>
        </p:txBody>
      </p:sp>
    </p:spTree>
    <p:extLst>
      <p:ext uri="{BB962C8B-B14F-4D97-AF65-F5344CB8AC3E}">
        <p14:creationId xmlns:p14="http://schemas.microsoft.com/office/powerpoint/2010/main" val="780726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20</a:t>
            </a:fld>
            <a:endParaRPr lang="tr-TR"/>
          </a:p>
        </p:txBody>
      </p:sp>
    </p:spTree>
    <p:extLst>
      <p:ext uri="{BB962C8B-B14F-4D97-AF65-F5344CB8AC3E}">
        <p14:creationId xmlns:p14="http://schemas.microsoft.com/office/powerpoint/2010/main" val="2166973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3</a:t>
            </a:fld>
            <a:endParaRPr lang="tr-TR"/>
          </a:p>
        </p:txBody>
      </p:sp>
    </p:spTree>
    <p:extLst>
      <p:ext uri="{BB962C8B-B14F-4D97-AF65-F5344CB8AC3E}">
        <p14:creationId xmlns:p14="http://schemas.microsoft.com/office/powerpoint/2010/main" val="32948706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21</a:t>
            </a:fld>
            <a:endParaRPr lang="tr-TR"/>
          </a:p>
        </p:txBody>
      </p:sp>
    </p:spTree>
    <p:extLst>
      <p:ext uri="{BB962C8B-B14F-4D97-AF65-F5344CB8AC3E}">
        <p14:creationId xmlns:p14="http://schemas.microsoft.com/office/powerpoint/2010/main" val="4191046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22</a:t>
            </a:fld>
            <a:endParaRPr lang="tr-TR"/>
          </a:p>
        </p:txBody>
      </p:sp>
    </p:spTree>
    <p:extLst>
      <p:ext uri="{BB962C8B-B14F-4D97-AF65-F5344CB8AC3E}">
        <p14:creationId xmlns:p14="http://schemas.microsoft.com/office/powerpoint/2010/main" val="2455933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23</a:t>
            </a:fld>
            <a:endParaRPr lang="tr-TR"/>
          </a:p>
        </p:txBody>
      </p:sp>
    </p:spTree>
    <p:extLst>
      <p:ext uri="{BB962C8B-B14F-4D97-AF65-F5344CB8AC3E}">
        <p14:creationId xmlns:p14="http://schemas.microsoft.com/office/powerpoint/2010/main" val="21318005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24</a:t>
            </a:fld>
            <a:endParaRPr lang="tr-TR"/>
          </a:p>
        </p:txBody>
      </p:sp>
    </p:spTree>
    <p:extLst>
      <p:ext uri="{BB962C8B-B14F-4D97-AF65-F5344CB8AC3E}">
        <p14:creationId xmlns:p14="http://schemas.microsoft.com/office/powerpoint/2010/main" val="11650916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25</a:t>
            </a:fld>
            <a:endParaRPr lang="tr-TR"/>
          </a:p>
        </p:txBody>
      </p:sp>
    </p:spTree>
    <p:extLst>
      <p:ext uri="{BB962C8B-B14F-4D97-AF65-F5344CB8AC3E}">
        <p14:creationId xmlns:p14="http://schemas.microsoft.com/office/powerpoint/2010/main" val="8034950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26</a:t>
            </a:fld>
            <a:endParaRPr lang="tr-TR"/>
          </a:p>
        </p:txBody>
      </p:sp>
    </p:spTree>
    <p:extLst>
      <p:ext uri="{BB962C8B-B14F-4D97-AF65-F5344CB8AC3E}">
        <p14:creationId xmlns:p14="http://schemas.microsoft.com/office/powerpoint/2010/main" val="13912079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27</a:t>
            </a:fld>
            <a:endParaRPr lang="tr-TR"/>
          </a:p>
        </p:txBody>
      </p:sp>
    </p:spTree>
    <p:extLst>
      <p:ext uri="{BB962C8B-B14F-4D97-AF65-F5344CB8AC3E}">
        <p14:creationId xmlns:p14="http://schemas.microsoft.com/office/powerpoint/2010/main" val="2606968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31</a:t>
            </a:fld>
            <a:endParaRPr lang="tr-TR"/>
          </a:p>
        </p:txBody>
      </p:sp>
    </p:spTree>
    <p:extLst>
      <p:ext uri="{BB962C8B-B14F-4D97-AF65-F5344CB8AC3E}">
        <p14:creationId xmlns:p14="http://schemas.microsoft.com/office/powerpoint/2010/main" val="673251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4</a:t>
            </a:fld>
            <a:endParaRPr lang="tr-TR"/>
          </a:p>
        </p:txBody>
      </p:sp>
    </p:spTree>
    <p:extLst>
      <p:ext uri="{BB962C8B-B14F-4D97-AF65-F5344CB8AC3E}">
        <p14:creationId xmlns:p14="http://schemas.microsoft.com/office/powerpoint/2010/main" val="3958776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5</a:t>
            </a:fld>
            <a:endParaRPr lang="tr-TR"/>
          </a:p>
        </p:txBody>
      </p:sp>
    </p:spTree>
    <p:extLst>
      <p:ext uri="{BB962C8B-B14F-4D97-AF65-F5344CB8AC3E}">
        <p14:creationId xmlns:p14="http://schemas.microsoft.com/office/powerpoint/2010/main" val="1899183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6</a:t>
            </a:fld>
            <a:endParaRPr lang="tr-TR"/>
          </a:p>
        </p:txBody>
      </p:sp>
    </p:spTree>
    <p:extLst>
      <p:ext uri="{BB962C8B-B14F-4D97-AF65-F5344CB8AC3E}">
        <p14:creationId xmlns:p14="http://schemas.microsoft.com/office/powerpoint/2010/main" val="2322522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7</a:t>
            </a:fld>
            <a:endParaRPr lang="tr-TR"/>
          </a:p>
        </p:txBody>
      </p:sp>
    </p:spTree>
    <p:extLst>
      <p:ext uri="{BB962C8B-B14F-4D97-AF65-F5344CB8AC3E}">
        <p14:creationId xmlns:p14="http://schemas.microsoft.com/office/powerpoint/2010/main" val="107194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8</a:t>
            </a:fld>
            <a:endParaRPr lang="tr-TR"/>
          </a:p>
        </p:txBody>
      </p:sp>
    </p:spTree>
    <p:extLst>
      <p:ext uri="{BB962C8B-B14F-4D97-AF65-F5344CB8AC3E}">
        <p14:creationId xmlns:p14="http://schemas.microsoft.com/office/powerpoint/2010/main" val="2659150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9</a:t>
            </a:fld>
            <a:endParaRPr lang="tr-TR"/>
          </a:p>
        </p:txBody>
      </p:sp>
    </p:spTree>
    <p:extLst>
      <p:ext uri="{BB962C8B-B14F-4D97-AF65-F5344CB8AC3E}">
        <p14:creationId xmlns:p14="http://schemas.microsoft.com/office/powerpoint/2010/main" val="2244747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10</a:t>
            </a:fld>
            <a:endParaRPr lang="tr-TR"/>
          </a:p>
        </p:txBody>
      </p:sp>
    </p:spTree>
    <p:extLst>
      <p:ext uri="{BB962C8B-B14F-4D97-AF65-F5344CB8AC3E}">
        <p14:creationId xmlns:p14="http://schemas.microsoft.com/office/powerpoint/2010/main" val="2797869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6"/>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lvl1pPr>
              <a:defRPr/>
            </a:lvl1pPr>
          </a:lstStyle>
          <a:p>
            <a:pPr>
              <a:defRPr/>
            </a:pPr>
            <a:fld id="{A4D8D2DF-E5BA-4F0B-89FB-913BF3AF87DC}" type="datetime1">
              <a:rPr lang="tr-TR" smtClean="0"/>
              <a:t>14.02.2019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1695373-51B7-456E-AE25-99E23D51340D}" type="slidenum">
              <a:rPr lang="tr-TR"/>
              <a:pPr>
                <a:defRPr/>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8B757ABF-DDF1-4853-9B5E-700533D1A21D}" type="datetime1">
              <a:rPr lang="tr-TR" smtClean="0"/>
              <a:t>14.02.2019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0145D5C-9436-4B6E-BE44-9AAAFBE0F1E2}" type="slidenum">
              <a:rPr lang="tr-TR"/>
              <a:pPr>
                <a:defRPr/>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9"/>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8B7B514D-4469-4FE5-B2D2-0BFB46EE5174}" type="datetime1">
              <a:rPr lang="tr-TR" smtClean="0"/>
              <a:t>14.02.2019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252E18AC-0EA1-4994-9AAB-A83CF4CAB3CA}" type="slidenum">
              <a:rPr lang="tr-TR"/>
              <a:pPr>
                <a:defRPr/>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45EE55F0-6D0C-4747-8383-4F0E1513BA18}" type="datetime1">
              <a:rPr lang="tr-TR" smtClean="0"/>
              <a:t>14.02.2019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80F2BBA-A5A0-4E21-8E72-530C46534F8A}" type="slidenum">
              <a:rPr lang="tr-TR"/>
              <a:pPr>
                <a:defRPr/>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B6D0B06-7C69-43A5-B148-EE610DECD778}" type="datetime1">
              <a:rPr lang="tr-TR" smtClean="0"/>
              <a:t>14.02.2019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AA5E66D4-39A7-4BC9-BD48-0391313F7C0A}" type="slidenum">
              <a:rPr lang="tr-TR"/>
              <a:pPr>
                <a:defRPr/>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p:cNvSpPr>
            <a:spLocks noGrp="1"/>
          </p:cNvSpPr>
          <p:nvPr>
            <p:ph type="dt" sz="half" idx="10"/>
          </p:nvPr>
        </p:nvSpPr>
        <p:spPr/>
        <p:txBody>
          <a:bodyPr/>
          <a:lstStyle>
            <a:lvl1pPr>
              <a:defRPr/>
            </a:lvl1pPr>
          </a:lstStyle>
          <a:p>
            <a:pPr>
              <a:defRPr/>
            </a:pPr>
            <a:fld id="{98F61319-B7EE-4B0F-946A-DA6494689281}" type="datetime1">
              <a:rPr lang="tr-TR" smtClean="0"/>
              <a:t>14.02.2019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8415E7A8-5D05-465C-B7F9-074EB6115968}" type="slidenum">
              <a:rPr lang="tr-TR"/>
              <a:pPr>
                <a:defRPr/>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p:cNvSpPr>
            <a:spLocks noGrp="1"/>
          </p:cNvSpPr>
          <p:nvPr>
            <p:ph type="dt" sz="half" idx="10"/>
          </p:nvPr>
        </p:nvSpPr>
        <p:spPr/>
        <p:txBody>
          <a:bodyPr/>
          <a:lstStyle>
            <a:lvl1pPr>
              <a:defRPr/>
            </a:lvl1pPr>
          </a:lstStyle>
          <a:p>
            <a:pPr>
              <a:defRPr/>
            </a:pPr>
            <a:fld id="{D571D229-0FE1-4748-B2A4-6147A1BE77E2}" type="datetime1">
              <a:rPr lang="tr-TR" smtClean="0"/>
              <a:t>14.02.2019</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62084FB3-1864-41F0-965B-08DC72EB31BF}" type="slidenum">
              <a:rPr lang="tr-TR"/>
              <a:pPr>
                <a:defRPr/>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p:cNvSpPr>
            <a:spLocks noGrp="1"/>
          </p:cNvSpPr>
          <p:nvPr>
            <p:ph type="dt" sz="half" idx="10"/>
          </p:nvPr>
        </p:nvSpPr>
        <p:spPr/>
        <p:txBody>
          <a:bodyPr/>
          <a:lstStyle>
            <a:lvl1pPr>
              <a:defRPr/>
            </a:lvl1pPr>
          </a:lstStyle>
          <a:p>
            <a:pPr>
              <a:defRPr/>
            </a:pPr>
            <a:fld id="{9550A8AA-1F93-466E-8244-5220AE4C6306}" type="datetime1">
              <a:rPr lang="tr-TR" smtClean="0"/>
              <a:t>14.02.2019</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BCC77D94-1C40-458A-ACD6-D753ECA883C7}" type="slidenum">
              <a:rPr lang="tr-TR"/>
              <a:pPr>
                <a:defRPr/>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32F405D7-911D-411F-AE5C-DC892F1291E7}" type="datetime1">
              <a:rPr lang="tr-TR" smtClean="0"/>
              <a:t>14.02.2019</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81DCB9AC-EC04-4A9B-823B-6223CCAA7F26}" type="slidenum">
              <a:rPr lang="tr-TR"/>
              <a:pPr>
                <a:defRPr/>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BB329683-B057-435A-B78D-BC349C3A1598}" type="datetime1">
              <a:rPr lang="tr-TR" smtClean="0"/>
              <a:t>14.02.2019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DDBE7C9B-83C9-42AA-9B75-704583771409}" type="slidenum">
              <a:rPr lang="tr-TR"/>
              <a:pPr>
                <a:defRPr/>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0C7B113C-A927-48D4-9682-547B7AC91BA6}" type="datetime1">
              <a:rPr lang="tr-TR" smtClean="0"/>
              <a:t>14.02.2019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E730D28B-A84F-4E20-9AB6-1B819F00CD7C}" type="slidenum">
              <a:rPr lang="tr-TR"/>
              <a:pPr>
                <a:defRPr/>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7D4A39F-C73B-42A3-89A3-FDD89161B9E1}" type="datetime1">
              <a:rPr lang="tr-TR" smtClean="0"/>
              <a:t>14.02.2019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772533A-ECF9-4E8E-9AE2-5299B6208612}"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851" r:id="rId1"/>
    <p:sldLayoutId id="2147483850" r:id="rId2"/>
    <p:sldLayoutId id="2147483849" r:id="rId3"/>
    <p:sldLayoutId id="2147483848" r:id="rId4"/>
    <p:sldLayoutId id="2147483847" r:id="rId5"/>
    <p:sldLayoutId id="2147483846" r:id="rId6"/>
    <p:sldLayoutId id="2147483845" r:id="rId7"/>
    <p:sldLayoutId id="2147483844" r:id="rId8"/>
    <p:sldLayoutId id="2147483843" r:id="rId9"/>
    <p:sldLayoutId id="2147483842" r:id="rId10"/>
    <p:sldLayoutId id="2147483841" r:id="rId11"/>
  </p:sldLayoutIdLst>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hyperlink" Target="http://eskisehirodm.meb.gov.tr/" TargetMode="Externa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eskisehirodm.meb.gov.tr/"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4DF7A60F-1A07-40F3-B7B1-008FB8606FF0}"/>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6" name="Resim 5">
            <a:extLst>
              <a:ext uri="{FF2B5EF4-FFF2-40B4-BE49-F238E27FC236}">
                <a16:creationId xmlns:a16="http://schemas.microsoft.com/office/drawing/2014/main" id="{C1FF21B3-CF99-471B-95E1-67AEE018ED25}"/>
              </a:ext>
            </a:extLst>
          </p:cNvPr>
          <p:cNvPicPr>
            <a:picLocks noChangeAspect="1"/>
          </p:cNvPicPr>
          <p:nvPr/>
        </p:nvPicPr>
        <p:blipFill>
          <a:blip r:embed="rId2"/>
          <a:stretch>
            <a:fillRect/>
          </a:stretch>
        </p:blipFill>
        <p:spPr>
          <a:xfrm>
            <a:off x="107504" y="54506"/>
            <a:ext cx="1070610" cy="943723"/>
          </a:xfrm>
          <a:prstGeom prst="ellipse">
            <a:avLst/>
          </a:prstGeom>
          <a:ln>
            <a:noFill/>
          </a:ln>
          <a:effectLst>
            <a:softEdge rad="112500"/>
          </a:effectLst>
        </p:spPr>
      </p:pic>
      <p:sp>
        <p:nvSpPr>
          <p:cNvPr id="7" name="Akış Çizelgesi: Manyetik Disk 6">
            <a:extLst>
              <a:ext uri="{FF2B5EF4-FFF2-40B4-BE49-F238E27FC236}">
                <a16:creationId xmlns:a16="http://schemas.microsoft.com/office/drawing/2014/main" id="{331BFC3F-44C9-4911-A548-EC935A8514DF}"/>
              </a:ext>
            </a:extLst>
          </p:cNvPr>
          <p:cNvSpPr/>
          <p:nvPr/>
        </p:nvSpPr>
        <p:spPr>
          <a:xfrm>
            <a:off x="894837" y="2636912"/>
            <a:ext cx="7354326" cy="1296144"/>
          </a:xfrm>
          <a:prstGeom prst="flowChartMagneticDisk">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solidFill>
                  <a:schemeClr val="tx1"/>
                </a:solidFill>
              </a:rPr>
              <a:t>İL GENELİ ORTAK SINAVLAR</a:t>
            </a:r>
          </a:p>
        </p:txBody>
      </p:sp>
      <p:sp>
        <p:nvSpPr>
          <p:cNvPr id="2" name="Dikdörtgen 1">
            <a:extLst>
              <a:ext uri="{FF2B5EF4-FFF2-40B4-BE49-F238E27FC236}">
                <a16:creationId xmlns:a16="http://schemas.microsoft.com/office/drawing/2014/main" id="{4399D845-1D85-44F3-AF90-5B39EBBA3EB3}"/>
              </a:ext>
            </a:extLst>
          </p:cNvPr>
          <p:cNvSpPr/>
          <p:nvPr/>
        </p:nvSpPr>
        <p:spPr>
          <a:xfrm>
            <a:off x="2123728" y="4194085"/>
            <a:ext cx="4572000" cy="954107"/>
          </a:xfrm>
          <a:prstGeom prst="rect">
            <a:avLst/>
          </a:prstGeom>
        </p:spPr>
        <p:txBody>
          <a:bodyPr>
            <a:spAutoFit/>
          </a:bodyPr>
          <a:lstStyle/>
          <a:p>
            <a:pPr algn="ctr"/>
            <a:r>
              <a:rPr lang="tr-TR" sz="3200" b="1" dirty="0">
                <a:solidFill>
                  <a:srgbClr val="000000"/>
                </a:solidFill>
                <a:latin typeface="Arial,Bold"/>
              </a:rPr>
              <a:t>2018-2019</a:t>
            </a:r>
          </a:p>
          <a:p>
            <a:pPr algn="ctr"/>
            <a:r>
              <a:rPr lang="tr-TR" sz="2400" b="1" dirty="0">
                <a:solidFill>
                  <a:srgbClr val="000000"/>
                </a:solidFill>
                <a:latin typeface="Arial,Bold"/>
              </a:rPr>
              <a:t>2. DÖNEM</a:t>
            </a:r>
            <a:endParaRPr lang="tr-TR" sz="2400" dirty="0"/>
          </a:p>
        </p:txBody>
      </p:sp>
      <p:sp>
        <p:nvSpPr>
          <p:cNvPr id="4" name="Dikdörtgen: Yuvarlatılmış Köşeler 3">
            <a:extLst>
              <a:ext uri="{FF2B5EF4-FFF2-40B4-BE49-F238E27FC236}">
                <a16:creationId xmlns:a16="http://schemas.microsoft.com/office/drawing/2014/main" id="{C26286CD-93BD-426E-A76C-87BEC974EF70}"/>
              </a:ext>
            </a:extLst>
          </p:cNvPr>
          <p:cNvSpPr/>
          <p:nvPr/>
        </p:nvSpPr>
        <p:spPr>
          <a:xfrm>
            <a:off x="4859524" y="6021288"/>
            <a:ext cx="3816424" cy="504056"/>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OKUL BİLGİLENDİRME SUNUSU</a:t>
            </a:r>
          </a:p>
        </p:txBody>
      </p:sp>
      <p:pic>
        <p:nvPicPr>
          <p:cNvPr id="9" name="Resim 8">
            <a:extLst>
              <a:ext uri="{FF2B5EF4-FFF2-40B4-BE49-F238E27FC236}">
                <a16:creationId xmlns:a16="http://schemas.microsoft.com/office/drawing/2014/main" id="{05F892C0-C149-408A-9437-865BCE97DD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3" name="Slayt Numarası Yer Tutucusu 2">
            <a:extLst>
              <a:ext uri="{FF2B5EF4-FFF2-40B4-BE49-F238E27FC236}">
                <a16:creationId xmlns:a16="http://schemas.microsoft.com/office/drawing/2014/main" id="{698E8180-F6E7-42D2-9630-2D1E88D5101C}"/>
              </a:ext>
            </a:extLst>
          </p:cNvPr>
          <p:cNvSpPr>
            <a:spLocks noGrp="1"/>
          </p:cNvSpPr>
          <p:nvPr>
            <p:ph type="sldNum" sz="quarter" idx="12"/>
          </p:nvPr>
        </p:nvSpPr>
        <p:spPr/>
        <p:txBody>
          <a:bodyPr/>
          <a:lstStyle/>
          <a:p>
            <a:pPr>
              <a:defRPr/>
            </a:pPr>
            <a:fld id="{E1695373-51B7-456E-AE25-99E23D51340D}" type="slidenum">
              <a:rPr lang="tr-TR" smtClean="0"/>
              <a:pPr>
                <a:defRPr/>
              </a:pPr>
              <a:t>1</a:t>
            </a:fld>
            <a:endParaRPr lang="tr-TR"/>
          </a:p>
        </p:txBody>
      </p:sp>
    </p:spTree>
    <p:extLst>
      <p:ext uri="{BB962C8B-B14F-4D97-AF65-F5344CB8AC3E}">
        <p14:creationId xmlns:p14="http://schemas.microsoft.com/office/powerpoint/2010/main" val="1098281625"/>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8" name="Dikdörtgen 7">
            <a:extLst>
              <a:ext uri="{FF2B5EF4-FFF2-40B4-BE49-F238E27FC236}">
                <a16:creationId xmlns:a16="http://schemas.microsoft.com/office/drawing/2014/main" id="{E96F6F8B-6A63-4307-A210-822490F691B5}"/>
              </a:ext>
            </a:extLst>
          </p:cNvPr>
          <p:cNvSpPr/>
          <p:nvPr/>
        </p:nvSpPr>
        <p:spPr>
          <a:xfrm>
            <a:off x="595347" y="1844824"/>
            <a:ext cx="7953301" cy="2308324"/>
          </a:xfrm>
          <a:prstGeom prst="rect">
            <a:avLst/>
          </a:prstGeom>
          <a:solidFill>
            <a:schemeClr val="accent2">
              <a:lumMod val="20000"/>
              <a:lumOff val="80000"/>
            </a:schemeClr>
          </a:solidFill>
        </p:spPr>
        <p:txBody>
          <a:bodyPr wrap="square">
            <a:spAutoFit/>
          </a:bodyPr>
          <a:lstStyle/>
          <a:p>
            <a:pPr marL="285750" indent="-285750">
              <a:buFont typeface="Wingdings" panose="05000000000000000000" pitchFamily="2" charset="2"/>
              <a:buChar char="ü"/>
            </a:pPr>
            <a:r>
              <a:rPr lang="tr-TR" dirty="0">
                <a:latin typeface="Arial" panose="020B0604020202020204" pitchFamily="34" charset="0"/>
                <a:cs typeface="Arial" panose="020B0604020202020204" pitchFamily="34" charset="0"/>
              </a:rPr>
              <a:t>Öğretmenlere, öğrencilere ve velilere ortak yazılı sınavla ilgili gerekli bilgilendirmeleri yapmak.</a:t>
            </a:r>
          </a:p>
          <a:p>
            <a:pPr marL="285750" indent="-285750">
              <a:buFont typeface="Wingdings" panose="05000000000000000000" pitchFamily="2" charset="2"/>
              <a:buChar char="ü"/>
            </a:pPr>
            <a:endParaRPr lang="tr-T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tr-TR" dirty="0">
                <a:latin typeface="Arial" panose="020B0604020202020204" pitchFamily="34" charset="0"/>
                <a:cs typeface="Arial" panose="020B0604020202020204" pitchFamily="34" charset="0"/>
              </a:rPr>
              <a:t>Ortak yazılı sınav tarihlerini, öğrenci için gerekli uyarılar ve belirtke tablolarını sınıf panolarına astırmak.</a:t>
            </a:r>
          </a:p>
          <a:p>
            <a:pPr marL="285750" indent="-285750">
              <a:buFont typeface="Wingdings" panose="05000000000000000000" pitchFamily="2" charset="2"/>
              <a:buChar char="ü"/>
            </a:pPr>
            <a:endParaRPr lang="tr-T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tr-TR" dirty="0">
                <a:latin typeface="Arial" panose="020B0604020202020204" pitchFamily="34" charset="0"/>
                <a:cs typeface="Arial" panose="020B0604020202020204" pitchFamily="34" charset="0"/>
              </a:rPr>
              <a:t>Öğrencilerin sınava girecekleri sınıf/salon ve sırayı gösteren listeleri hazırlayıp ilan etmek.</a:t>
            </a:r>
          </a:p>
        </p:txBody>
      </p:sp>
      <p:pic>
        <p:nvPicPr>
          <p:cNvPr id="9" name="Resim 8">
            <a:extLst>
              <a:ext uri="{FF2B5EF4-FFF2-40B4-BE49-F238E27FC236}">
                <a16:creationId xmlns:a16="http://schemas.microsoft.com/office/drawing/2014/main" id="{2999B39C-DB7C-4263-A813-84BD6A771CF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6" name="Metin kutusu 5">
            <a:extLst>
              <a:ext uri="{FF2B5EF4-FFF2-40B4-BE49-F238E27FC236}">
                <a16:creationId xmlns:a16="http://schemas.microsoft.com/office/drawing/2014/main" id="{9CFD02CE-2C93-42A9-B713-B0D28B7469ED}"/>
              </a:ext>
            </a:extLst>
          </p:cNvPr>
          <p:cNvSpPr txBox="1"/>
          <p:nvPr/>
        </p:nvSpPr>
        <p:spPr>
          <a:xfrm>
            <a:off x="283466" y="4793084"/>
            <a:ext cx="8577061" cy="923330"/>
          </a:xfrm>
          <a:prstGeom prst="rect">
            <a:avLst/>
          </a:prstGeom>
          <a:noFill/>
        </p:spPr>
        <p:txBody>
          <a:bodyPr wrap="square" rtlCol="0">
            <a:spAutoFit/>
          </a:bodyPr>
          <a:lstStyle/>
          <a:p>
            <a:r>
              <a:rPr lang="tr-TR" dirty="0"/>
              <a:t>* Sınav Uygulama Kılavuzu ve ortak yazılı sınav konu dağılımı (belirtke tablosu)  bu hafta içinde okullara resmi yazı ile gönderilecektir. Ayrıca İl Ölçme Değerlendirme Merkezi sayfasında Ortak Sınavlar başlığı altında yayınlanacaktır.</a:t>
            </a:r>
          </a:p>
        </p:txBody>
      </p:sp>
      <p:sp>
        <p:nvSpPr>
          <p:cNvPr id="2" name="Slayt Numarası Yer Tutucusu 1">
            <a:extLst>
              <a:ext uri="{FF2B5EF4-FFF2-40B4-BE49-F238E27FC236}">
                <a16:creationId xmlns:a16="http://schemas.microsoft.com/office/drawing/2014/main" id="{0DED3177-80DB-4121-AECF-ACBD03672BF7}"/>
              </a:ext>
            </a:extLst>
          </p:cNvPr>
          <p:cNvSpPr>
            <a:spLocks noGrp="1"/>
          </p:cNvSpPr>
          <p:nvPr>
            <p:ph type="sldNum" sz="quarter" idx="12"/>
          </p:nvPr>
        </p:nvSpPr>
        <p:spPr/>
        <p:txBody>
          <a:bodyPr/>
          <a:lstStyle/>
          <a:p>
            <a:pPr>
              <a:defRPr/>
            </a:pPr>
            <a:fld id="{81DCB9AC-EC04-4A9B-823B-6223CCAA7F26}" type="slidenum">
              <a:rPr lang="tr-TR" smtClean="0"/>
              <a:pPr>
                <a:defRPr/>
              </a:pPr>
              <a:t>10</a:t>
            </a:fld>
            <a:endParaRPr lang="tr-TR"/>
          </a:p>
        </p:txBody>
      </p:sp>
    </p:spTree>
    <p:extLst>
      <p:ext uri="{BB962C8B-B14F-4D97-AF65-F5344CB8AC3E}">
        <p14:creationId xmlns:p14="http://schemas.microsoft.com/office/powerpoint/2010/main" val="3474697241"/>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2914B221-EE5F-45DD-84BF-BDACA6EAFE25}"/>
              </a:ext>
            </a:extLst>
          </p:cNvPr>
          <p:cNvSpPr/>
          <p:nvPr/>
        </p:nvSpPr>
        <p:spPr>
          <a:xfrm>
            <a:off x="237045" y="2564904"/>
            <a:ext cx="8669909" cy="2308324"/>
          </a:xfrm>
          <a:prstGeom prst="rect">
            <a:avLst/>
          </a:prstGeom>
          <a:solidFill>
            <a:schemeClr val="accent4">
              <a:lumMod val="40000"/>
              <a:lumOff val="60000"/>
            </a:schemeClr>
          </a:solidFill>
        </p:spPr>
        <p:txBody>
          <a:bodyPr wrap="square">
            <a:spAutoFit/>
          </a:bodyPr>
          <a:lstStyle/>
          <a:p>
            <a:pPr marL="285750" indent="-285750" algn="just">
              <a:buFont typeface="Wingdings" panose="05000000000000000000" pitchFamily="2" charset="2"/>
              <a:buChar char="ü"/>
            </a:pPr>
            <a:r>
              <a:rPr lang="tr-TR" dirty="0"/>
              <a:t>Ortak sınav tarihlerinin e-Okul sistemine işlenmesini sağlamak.</a:t>
            </a:r>
          </a:p>
          <a:p>
            <a:pPr marL="285750" indent="-285750" algn="just">
              <a:buFont typeface="Wingdings" panose="05000000000000000000" pitchFamily="2" charset="2"/>
              <a:buChar char="ü"/>
            </a:pPr>
            <a:endParaRPr lang="tr-TR" dirty="0"/>
          </a:p>
          <a:p>
            <a:pPr marL="285750" indent="-285750">
              <a:buFont typeface="Wingdings" panose="05000000000000000000" pitchFamily="2" charset="2"/>
              <a:buChar char="ü"/>
            </a:pPr>
            <a:r>
              <a:rPr lang="tr-TR" dirty="0"/>
              <a:t>Her sınav salonu için bir gözetmen görevlendirmek, görevlendirilen öğretmenlere görevini tebliğ etmek. </a:t>
            </a:r>
          </a:p>
          <a:p>
            <a:pPr marL="285750" indent="-285750" algn="just">
              <a:buFont typeface="Wingdings" panose="05000000000000000000" pitchFamily="2" charset="2"/>
              <a:buChar char="ü"/>
            </a:pPr>
            <a:endParaRPr lang="tr-TR" dirty="0"/>
          </a:p>
          <a:p>
            <a:pPr marL="285750" indent="-285750" algn="just">
              <a:buFont typeface="Wingdings" panose="05000000000000000000" pitchFamily="2" charset="2"/>
              <a:buChar char="ü"/>
            </a:pPr>
            <a:r>
              <a:rPr lang="tr-TR" dirty="0"/>
              <a:t>Sınav gözetmenlerine Gizlilik Sözleşmesi imzalatmak ve sözleşmeyi kurumunda saklamak.</a:t>
            </a:r>
          </a:p>
          <a:p>
            <a:pPr marL="285750" indent="-285750" algn="just">
              <a:buFont typeface="Wingdings" panose="05000000000000000000" pitchFamily="2" charset="2"/>
              <a:buChar char="ü"/>
            </a:pPr>
            <a:endParaRPr lang="tr-TR" dirty="0"/>
          </a:p>
        </p:txBody>
      </p:sp>
      <p:pic>
        <p:nvPicPr>
          <p:cNvPr id="8" name="Resim 7">
            <a:extLst>
              <a:ext uri="{FF2B5EF4-FFF2-40B4-BE49-F238E27FC236}">
                <a16:creationId xmlns:a16="http://schemas.microsoft.com/office/drawing/2014/main" id="{3936504F-A2FD-4980-A10D-B96D8F214AA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3" name="Slayt Numarası Yer Tutucusu 2">
            <a:extLst>
              <a:ext uri="{FF2B5EF4-FFF2-40B4-BE49-F238E27FC236}">
                <a16:creationId xmlns:a16="http://schemas.microsoft.com/office/drawing/2014/main" id="{5415160D-67E8-43EF-A2C7-D380BFD2D012}"/>
              </a:ext>
            </a:extLst>
          </p:cNvPr>
          <p:cNvSpPr>
            <a:spLocks noGrp="1"/>
          </p:cNvSpPr>
          <p:nvPr>
            <p:ph type="sldNum" sz="quarter" idx="12"/>
          </p:nvPr>
        </p:nvSpPr>
        <p:spPr/>
        <p:txBody>
          <a:bodyPr/>
          <a:lstStyle/>
          <a:p>
            <a:pPr>
              <a:defRPr/>
            </a:pPr>
            <a:fld id="{81DCB9AC-EC04-4A9B-823B-6223CCAA7F26}" type="slidenum">
              <a:rPr lang="tr-TR" smtClean="0"/>
              <a:pPr>
                <a:defRPr/>
              </a:pPr>
              <a:t>11</a:t>
            </a:fld>
            <a:endParaRPr lang="tr-TR"/>
          </a:p>
        </p:txBody>
      </p:sp>
    </p:spTree>
    <p:extLst>
      <p:ext uri="{BB962C8B-B14F-4D97-AF65-F5344CB8AC3E}">
        <p14:creationId xmlns:p14="http://schemas.microsoft.com/office/powerpoint/2010/main" val="1745030149"/>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CC013B6C-93D2-47EA-B1CB-505C38C9E080}"/>
              </a:ext>
            </a:extLst>
          </p:cNvPr>
          <p:cNvSpPr/>
          <p:nvPr/>
        </p:nvSpPr>
        <p:spPr>
          <a:xfrm>
            <a:off x="296871" y="2238420"/>
            <a:ext cx="8283143" cy="923330"/>
          </a:xfrm>
          <a:prstGeom prst="rect">
            <a:avLst/>
          </a:prstGeom>
          <a:solidFill>
            <a:schemeClr val="accent5">
              <a:lumMod val="60000"/>
              <a:lumOff val="40000"/>
            </a:schemeClr>
          </a:solidFill>
        </p:spPr>
        <p:txBody>
          <a:bodyPr wrap="square">
            <a:spAutoFit/>
          </a:bodyPr>
          <a:lstStyle/>
          <a:p>
            <a:pPr marL="285750" indent="-285750" algn="just">
              <a:buFont typeface="Wingdings" panose="05000000000000000000" pitchFamily="2" charset="2"/>
              <a:buChar char="ü"/>
            </a:pPr>
            <a:r>
              <a:rPr lang="tr-TR" dirty="0"/>
              <a:t>Sınav salonlarını sınavlar için uygun hale getirmek, salonlardaki duyuru panolarında veya sınıf tahtalarında sınav yapılacak derslerle ilgili içerik bulunmamasını sağlamak.</a:t>
            </a:r>
          </a:p>
        </p:txBody>
      </p:sp>
      <p:pic>
        <p:nvPicPr>
          <p:cNvPr id="8" name="Resim 7">
            <a:extLst>
              <a:ext uri="{FF2B5EF4-FFF2-40B4-BE49-F238E27FC236}">
                <a16:creationId xmlns:a16="http://schemas.microsoft.com/office/drawing/2014/main" id="{E5CC57B9-CBA7-47BA-9B34-04CF113C960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9" name="Dikdörtgen 8">
            <a:extLst>
              <a:ext uri="{FF2B5EF4-FFF2-40B4-BE49-F238E27FC236}">
                <a16:creationId xmlns:a16="http://schemas.microsoft.com/office/drawing/2014/main" id="{E9ED7A86-1A67-4493-A61B-41347726F1E7}"/>
              </a:ext>
            </a:extLst>
          </p:cNvPr>
          <p:cNvSpPr/>
          <p:nvPr/>
        </p:nvSpPr>
        <p:spPr>
          <a:xfrm>
            <a:off x="296871" y="3706569"/>
            <a:ext cx="8235569" cy="646331"/>
          </a:xfrm>
          <a:prstGeom prst="rect">
            <a:avLst/>
          </a:prstGeom>
          <a:solidFill>
            <a:schemeClr val="accent4">
              <a:lumMod val="40000"/>
              <a:lumOff val="60000"/>
            </a:schemeClr>
          </a:solidFill>
        </p:spPr>
        <p:txBody>
          <a:bodyPr wrap="square">
            <a:spAutoFit/>
          </a:bodyPr>
          <a:lstStyle/>
          <a:p>
            <a:pPr marL="285750" indent="-285750" algn="just">
              <a:buFont typeface="Wingdings" panose="05000000000000000000" pitchFamily="2" charset="2"/>
              <a:buChar char="ü"/>
            </a:pPr>
            <a:r>
              <a:rPr lang="tr-TR" i="1" dirty="0">
                <a:latin typeface="Arial" panose="020B0604020202020204" pitchFamily="34" charset="0"/>
                <a:cs typeface="Arial" panose="020B0604020202020204" pitchFamily="34" charset="0"/>
              </a:rPr>
              <a:t>Sınavın yapılacağı gün ve belirtilen saatte ortak sınav kağıdını aşağıda belirtilen  internet adresinden indirerek çoğaltmak.</a:t>
            </a:r>
          </a:p>
        </p:txBody>
      </p:sp>
      <p:sp>
        <p:nvSpPr>
          <p:cNvPr id="3" name="Slayt Numarası Yer Tutucusu 2">
            <a:extLst>
              <a:ext uri="{FF2B5EF4-FFF2-40B4-BE49-F238E27FC236}">
                <a16:creationId xmlns:a16="http://schemas.microsoft.com/office/drawing/2014/main" id="{C8ED348B-2CBF-4716-89CC-D5C722C6ED4B}"/>
              </a:ext>
            </a:extLst>
          </p:cNvPr>
          <p:cNvSpPr>
            <a:spLocks noGrp="1"/>
          </p:cNvSpPr>
          <p:nvPr>
            <p:ph type="sldNum" sz="quarter" idx="12"/>
          </p:nvPr>
        </p:nvSpPr>
        <p:spPr/>
        <p:txBody>
          <a:bodyPr/>
          <a:lstStyle/>
          <a:p>
            <a:pPr>
              <a:defRPr/>
            </a:pPr>
            <a:fld id="{81DCB9AC-EC04-4A9B-823B-6223CCAA7F26}" type="slidenum">
              <a:rPr lang="tr-TR" smtClean="0"/>
              <a:pPr>
                <a:defRPr/>
              </a:pPr>
              <a:t>12</a:t>
            </a:fld>
            <a:endParaRPr lang="tr-TR"/>
          </a:p>
        </p:txBody>
      </p:sp>
    </p:spTree>
    <p:extLst>
      <p:ext uri="{BB962C8B-B14F-4D97-AF65-F5344CB8AC3E}">
        <p14:creationId xmlns:p14="http://schemas.microsoft.com/office/powerpoint/2010/main" val="3150959091"/>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EFA6F264-46E4-41EB-94DB-90B8BFC4A45F}"/>
              </a:ext>
            </a:extLst>
          </p:cNvPr>
          <p:cNvSpPr/>
          <p:nvPr/>
        </p:nvSpPr>
        <p:spPr>
          <a:xfrm>
            <a:off x="443110" y="2229242"/>
            <a:ext cx="8136904" cy="2308324"/>
          </a:xfrm>
          <a:prstGeom prst="rect">
            <a:avLst/>
          </a:prstGeom>
          <a:solidFill>
            <a:schemeClr val="accent3">
              <a:lumMod val="40000"/>
              <a:lumOff val="60000"/>
            </a:schemeClr>
          </a:solidFill>
        </p:spPr>
        <p:txBody>
          <a:bodyPr wrap="square">
            <a:spAutoFit/>
          </a:bodyPr>
          <a:lstStyle/>
          <a:p>
            <a:pPr algn="just"/>
            <a:r>
              <a:rPr lang="tr-TR" i="1" dirty="0">
                <a:latin typeface="Arial" panose="020B0604020202020204" pitchFamily="34" charset="0"/>
                <a:cs typeface="Arial" panose="020B0604020202020204" pitchFamily="34" charset="0"/>
              </a:rPr>
              <a:t>Sınav soruları sistemde 7.30’dan itibaren açılacak olup okul müdürlükleri öğrenci sayılarını (baskı süresi, şube sayılarına göre çoğaltma) durumları dikkate alınarak sınavın zamanında başlaması için gerekli tedbirleri alacaklardır.</a:t>
            </a:r>
          </a:p>
          <a:p>
            <a:pPr algn="just"/>
            <a:endParaRPr lang="tr-TR" i="1" dirty="0">
              <a:latin typeface="Arial" panose="020B0604020202020204" pitchFamily="34" charset="0"/>
              <a:cs typeface="Arial" panose="020B0604020202020204" pitchFamily="34" charset="0"/>
            </a:endParaRPr>
          </a:p>
          <a:p>
            <a:pPr algn="just"/>
            <a:r>
              <a:rPr lang="tr-TR" i="1" dirty="0">
                <a:latin typeface="Arial" panose="020B0604020202020204" pitchFamily="34" charset="0"/>
                <a:cs typeface="Arial" panose="020B0604020202020204" pitchFamily="34" charset="0"/>
              </a:rPr>
              <a:t>Sınav sorularına; sınav günü Ölçme Değerlendirme Merkezimizin ana sayfasında yer alan Ortak sınavlar başlığı altında her okulun kendi şifresi ile sisteme girerek sorular kısmından ulaşabileceklerdir. </a:t>
            </a:r>
          </a:p>
        </p:txBody>
      </p:sp>
      <p:pic>
        <p:nvPicPr>
          <p:cNvPr id="8" name="Resim 7">
            <a:extLst>
              <a:ext uri="{FF2B5EF4-FFF2-40B4-BE49-F238E27FC236}">
                <a16:creationId xmlns:a16="http://schemas.microsoft.com/office/drawing/2014/main" id="{730481A5-F5EF-4AA8-97D9-EA8EB0A0F7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3" name="Slayt Numarası Yer Tutucusu 2">
            <a:extLst>
              <a:ext uri="{FF2B5EF4-FFF2-40B4-BE49-F238E27FC236}">
                <a16:creationId xmlns:a16="http://schemas.microsoft.com/office/drawing/2014/main" id="{5EAC8D50-093F-4F9C-A46C-0A37E59172B5}"/>
              </a:ext>
            </a:extLst>
          </p:cNvPr>
          <p:cNvSpPr>
            <a:spLocks noGrp="1"/>
          </p:cNvSpPr>
          <p:nvPr>
            <p:ph type="sldNum" sz="quarter" idx="12"/>
          </p:nvPr>
        </p:nvSpPr>
        <p:spPr/>
        <p:txBody>
          <a:bodyPr/>
          <a:lstStyle/>
          <a:p>
            <a:pPr>
              <a:defRPr/>
            </a:pPr>
            <a:fld id="{81DCB9AC-EC04-4A9B-823B-6223CCAA7F26}" type="slidenum">
              <a:rPr lang="tr-TR" smtClean="0"/>
              <a:pPr>
                <a:defRPr/>
              </a:pPr>
              <a:t>13</a:t>
            </a:fld>
            <a:endParaRPr lang="tr-TR"/>
          </a:p>
        </p:txBody>
      </p:sp>
      <p:sp>
        <p:nvSpPr>
          <p:cNvPr id="4" name="Dikdörtgen 3">
            <a:extLst>
              <a:ext uri="{FF2B5EF4-FFF2-40B4-BE49-F238E27FC236}">
                <a16:creationId xmlns:a16="http://schemas.microsoft.com/office/drawing/2014/main" id="{7E9401C7-703C-4B79-9F5D-716CEA101C00}"/>
              </a:ext>
            </a:extLst>
          </p:cNvPr>
          <p:cNvSpPr/>
          <p:nvPr/>
        </p:nvSpPr>
        <p:spPr>
          <a:xfrm>
            <a:off x="1430650" y="5291916"/>
            <a:ext cx="6237694" cy="369332"/>
          </a:xfrm>
          <a:prstGeom prst="rect">
            <a:avLst/>
          </a:prstGeom>
        </p:spPr>
        <p:txBody>
          <a:bodyPr wrap="square">
            <a:spAutoFit/>
          </a:bodyPr>
          <a:lstStyle/>
          <a:p>
            <a:pPr algn="just"/>
            <a:r>
              <a:rPr lang="tr-TR" b="1" dirty="0">
                <a:hlinkClick r:id="rId5"/>
              </a:rPr>
              <a:t>http://eskisehirodm.meb.gov.tr/sorubankasi/login.php </a:t>
            </a:r>
            <a:endParaRPr lang="tr-TR" b="1" dirty="0"/>
          </a:p>
        </p:txBody>
      </p:sp>
    </p:spTree>
    <p:extLst>
      <p:ext uri="{BB962C8B-B14F-4D97-AF65-F5344CB8AC3E}">
        <p14:creationId xmlns:p14="http://schemas.microsoft.com/office/powerpoint/2010/main" val="4071935103"/>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CC013B6C-93D2-47EA-B1CB-505C38C9E080}"/>
              </a:ext>
            </a:extLst>
          </p:cNvPr>
          <p:cNvSpPr/>
          <p:nvPr/>
        </p:nvSpPr>
        <p:spPr>
          <a:xfrm>
            <a:off x="80778" y="2793339"/>
            <a:ext cx="6447869" cy="1754326"/>
          </a:xfrm>
          <a:prstGeom prst="rect">
            <a:avLst/>
          </a:prstGeom>
          <a:solidFill>
            <a:schemeClr val="accent2">
              <a:lumMod val="40000"/>
              <a:lumOff val="60000"/>
            </a:schemeClr>
          </a:solidFill>
        </p:spPr>
        <p:txBody>
          <a:bodyPr wrap="square">
            <a:spAutoFit/>
          </a:bodyPr>
          <a:lstStyle/>
          <a:p>
            <a:pPr marL="285750" indent="-285750" algn="just">
              <a:buFont typeface="Wingdings" panose="05000000000000000000" pitchFamily="2" charset="2"/>
              <a:buChar char="ü"/>
            </a:pPr>
            <a:r>
              <a:rPr lang="tr-TR" dirty="0"/>
              <a:t>Sınav günü </a:t>
            </a:r>
          </a:p>
          <a:p>
            <a:pPr marL="285750" indent="-285750" algn="just">
              <a:buFont typeface="Wingdings" panose="05000000000000000000" pitchFamily="2" charset="2"/>
              <a:buChar char="ü"/>
            </a:pPr>
            <a:endParaRPr lang="tr-TR" dirty="0"/>
          </a:p>
          <a:p>
            <a:pPr algn="just"/>
            <a:r>
              <a:rPr lang="tr-TR" b="1" dirty="0">
                <a:hlinkClick r:id="rId4"/>
              </a:rPr>
              <a:t>http://eskisehirodm.meb.gov.tr/sorubankasi/login.php </a:t>
            </a:r>
            <a:endParaRPr lang="tr-TR" b="1" dirty="0"/>
          </a:p>
          <a:p>
            <a:pPr algn="just"/>
            <a:endParaRPr lang="tr-TR" dirty="0"/>
          </a:p>
          <a:p>
            <a:pPr algn="just"/>
            <a:r>
              <a:rPr lang="tr-TR" dirty="0"/>
              <a:t>adresinden kurumsal şifrelerini girerek, soruların çıktısını çoğaltmak.</a:t>
            </a:r>
          </a:p>
        </p:txBody>
      </p:sp>
      <p:pic>
        <p:nvPicPr>
          <p:cNvPr id="8" name="Resim 7">
            <a:extLst>
              <a:ext uri="{FF2B5EF4-FFF2-40B4-BE49-F238E27FC236}">
                <a16:creationId xmlns:a16="http://schemas.microsoft.com/office/drawing/2014/main" id="{9D9408A2-4279-4E12-8D9E-6DD9A994C46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pic>
        <p:nvPicPr>
          <p:cNvPr id="3" name="Resim 2">
            <a:extLst>
              <a:ext uri="{FF2B5EF4-FFF2-40B4-BE49-F238E27FC236}">
                <a16:creationId xmlns:a16="http://schemas.microsoft.com/office/drawing/2014/main" id="{B089942C-FF9D-42E0-AECC-229751DB3739}"/>
              </a:ext>
            </a:extLst>
          </p:cNvPr>
          <p:cNvPicPr>
            <a:picLocks noChangeAspect="1"/>
          </p:cNvPicPr>
          <p:nvPr/>
        </p:nvPicPr>
        <p:blipFill>
          <a:blip r:embed="rId6">
            <a:extLst>
              <a:ext uri="{BEBA8EAE-BF5A-486C-A8C5-ECC9F3942E4B}">
                <a14:imgProps xmlns:a14="http://schemas.microsoft.com/office/drawing/2010/main">
                  <a14:imgLayer r:embed="rId7">
                    <a14:imgEffect>
                      <a14:saturation sat="183000"/>
                    </a14:imgEffect>
                  </a14:imgLayer>
                </a14:imgProps>
              </a:ext>
            </a:extLst>
          </a:blip>
          <a:stretch>
            <a:fillRect/>
          </a:stretch>
        </p:blipFill>
        <p:spPr>
          <a:xfrm>
            <a:off x="6530281" y="3086912"/>
            <a:ext cx="2534575" cy="3686069"/>
          </a:xfrm>
          <a:prstGeom prst="rect">
            <a:avLst/>
          </a:prstGeom>
        </p:spPr>
      </p:pic>
      <p:pic>
        <p:nvPicPr>
          <p:cNvPr id="4" name="Resim 3">
            <a:extLst>
              <a:ext uri="{FF2B5EF4-FFF2-40B4-BE49-F238E27FC236}">
                <a16:creationId xmlns:a16="http://schemas.microsoft.com/office/drawing/2014/main" id="{87177BD5-3513-4DA2-A43A-DF96403DF029}"/>
              </a:ext>
            </a:extLst>
          </p:cNvPr>
          <p:cNvPicPr>
            <a:picLocks noChangeAspect="1"/>
          </p:cNvPicPr>
          <p:nvPr/>
        </p:nvPicPr>
        <p:blipFill>
          <a:blip r:embed="rId8"/>
          <a:stretch>
            <a:fillRect/>
          </a:stretch>
        </p:blipFill>
        <p:spPr>
          <a:xfrm>
            <a:off x="179512" y="135498"/>
            <a:ext cx="7740352" cy="1400173"/>
          </a:xfrm>
          <a:prstGeom prst="rect">
            <a:avLst/>
          </a:prstGeom>
        </p:spPr>
      </p:pic>
      <p:sp>
        <p:nvSpPr>
          <p:cNvPr id="9" name="Ok: Aşağı 8">
            <a:extLst>
              <a:ext uri="{FF2B5EF4-FFF2-40B4-BE49-F238E27FC236}">
                <a16:creationId xmlns:a16="http://schemas.microsoft.com/office/drawing/2014/main" id="{EE1466E8-AC6E-49F7-B22A-035CE9C17F35}"/>
              </a:ext>
            </a:extLst>
          </p:cNvPr>
          <p:cNvSpPr/>
          <p:nvPr/>
        </p:nvSpPr>
        <p:spPr>
          <a:xfrm rot="12982099">
            <a:off x="5353109" y="743187"/>
            <a:ext cx="283747" cy="784786"/>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Ok: Aşağı 9">
            <a:extLst>
              <a:ext uri="{FF2B5EF4-FFF2-40B4-BE49-F238E27FC236}">
                <a16:creationId xmlns:a16="http://schemas.microsoft.com/office/drawing/2014/main" id="{48C51B68-017C-4E15-AD54-09218A8BC1B5}"/>
              </a:ext>
            </a:extLst>
          </p:cNvPr>
          <p:cNvSpPr/>
          <p:nvPr/>
        </p:nvSpPr>
        <p:spPr>
          <a:xfrm>
            <a:off x="2915816" y="2002318"/>
            <a:ext cx="648072" cy="1374895"/>
          </a:xfrm>
          <a:prstGeom prst="downArrow">
            <a:avLst>
              <a:gd name="adj1" fmla="val 50000"/>
              <a:gd name="adj2" fmla="val 4384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Oval 10">
            <a:extLst>
              <a:ext uri="{FF2B5EF4-FFF2-40B4-BE49-F238E27FC236}">
                <a16:creationId xmlns:a16="http://schemas.microsoft.com/office/drawing/2014/main" id="{FE36AB4D-0CFD-454E-8383-02B5A03F16FD}"/>
              </a:ext>
            </a:extLst>
          </p:cNvPr>
          <p:cNvSpPr/>
          <p:nvPr/>
        </p:nvSpPr>
        <p:spPr>
          <a:xfrm>
            <a:off x="3023828" y="1606154"/>
            <a:ext cx="432048" cy="37739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1</a:t>
            </a:r>
          </a:p>
        </p:txBody>
      </p:sp>
      <p:sp>
        <p:nvSpPr>
          <p:cNvPr id="12" name="Oval 11">
            <a:extLst>
              <a:ext uri="{FF2B5EF4-FFF2-40B4-BE49-F238E27FC236}">
                <a16:creationId xmlns:a16="http://schemas.microsoft.com/office/drawing/2014/main" id="{B95AB750-5B66-4308-AB7B-6AB5843C3252}"/>
              </a:ext>
            </a:extLst>
          </p:cNvPr>
          <p:cNvSpPr/>
          <p:nvPr/>
        </p:nvSpPr>
        <p:spPr>
          <a:xfrm>
            <a:off x="5148064" y="1519382"/>
            <a:ext cx="432048" cy="37739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2</a:t>
            </a:r>
          </a:p>
        </p:txBody>
      </p:sp>
      <p:sp>
        <p:nvSpPr>
          <p:cNvPr id="13" name="Ok: Sağ 12">
            <a:extLst>
              <a:ext uri="{FF2B5EF4-FFF2-40B4-BE49-F238E27FC236}">
                <a16:creationId xmlns:a16="http://schemas.microsoft.com/office/drawing/2014/main" id="{806B8920-DCE4-4FCF-BD1C-E61859FFFBAF}"/>
              </a:ext>
            </a:extLst>
          </p:cNvPr>
          <p:cNvSpPr/>
          <p:nvPr/>
        </p:nvSpPr>
        <p:spPr>
          <a:xfrm>
            <a:off x="5575435" y="5699793"/>
            <a:ext cx="817491" cy="2227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Oval 13">
            <a:extLst>
              <a:ext uri="{FF2B5EF4-FFF2-40B4-BE49-F238E27FC236}">
                <a16:creationId xmlns:a16="http://schemas.microsoft.com/office/drawing/2014/main" id="{2FA32D25-16E9-481B-87D0-686E8B0239A7}"/>
              </a:ext>
            </a:extLst>
          </p:cNvPr>
          <p:cNvSpPr/>
          <p:nvPr/>
        </p:nvSpPr>
        <p:spPr>
          <a:xfrm>
            <a:off x="5105109" y="5616634"/>
            <a:ext cx="432048" cy="37739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3</a:t>
            </a:r>
          </a:p>
        </p:txBody>
      </p:sp>
      <p:sp>
        <p:nvSpPr>
          <p:cNvPr id="15" name="Metin kutusu 14">
            <a:extLst>
              <a:ext uri="{FF2B5EF4-FFF2-40B4-BE49-F238E27FC236}">
                <a16:creationId xmlns:a16="http://schemas.microsoft.com/office/drawing/2014/main" id="{A1F40B70-2168-42DB-AEC1-78B91637CFA5}"/>
              </a:ext>
            </a:extLst>
          </p:cNvPr>
          <p:cNvSpPr txBox="1"/>
          <p:nvPr/>
        </p:nvSpPr>
        <p:spPr>
          <a:xfrm>
            <a:off x="972062" y="5312296"/>
            <a:ext cx="4094769" cy="1200329"/>
          </a:xfrm>
          <a:prstGeom prst="rect">
            <a:avLst/>
          </a:prstGeom>
          <a:solidFill>
            <a:srgbClr val="FFFF00"/>
          </a:solidFill>
        </p:spPr>
        <p:txBody>
          <a:bodyPr wrap="square" rtlCol="0">
            <a:spAutoFit/>
          </a:bodyPr>
          <a:lstStyle/>
          <a:p>
            <a:pPr algn="just"/>
            <a:r>
              <a:rPr lang="tr-TR" dirty="0"/>
              <a:t>Kullanıcı adı </a:t>
            </a:r>
            <a:r>
              <a:rPr lang="tr-TR" b="1" dirty="0"/>
              <a:t>kurum kodu</a:t>
            </a:r>
            <a:r>
              <a:rPr lang="tr-TR" dirty="0"/>
              <a:t>, şifre kısmına ise kurum kodunun başına </a:t>
            </a:r>
            <a:r>
              <a:rPr lang="tr-TR" b="1" dirty="0"/>
              <a:t>26</a:t>
            </a:r>
            <a:r>
              <a:rPr lang="tr-TR" dirty="0"/>
              <a:t> eklenerek girilir. Okullar ilk girişten sonra şifrelerini değiştirebilir. </a:t>
            </a:r>
          </a:p>
        </p:txBody>
      </p:sp>
      <p:sp>
        <p:nvSpPr>
          <p:cNvPr id="16" name="Slayt Numarası Yer Tutucusu 15">
            <a:extLst>
              <a:ext uri="{FF2B5EF4-FFF2-40B4-BE49-F238E27FC236}">
                <a16:creationId xmlns:a16="http://schemas.microsoft.com/office/drawing/2014/main" id="{46FE06BC-2E63-4568-8C7A-12F86756182B}"/>
              </a:ext>
            </a:extLst>
          </p:cNvPr>
          <p:cNvSpPr>
            <a:spLocks noGrp="1"/>
          </p:cNvSpPr>
          <p:nvPr>
            <p:ph type="sldNum" sz="quarter" idx="12"/>
          </p:nvPr>
        </p:nvSpPr>
        <p:spPr/>
        <p:txBody>
          <a:bodyPr/>
          <a:lstStyle/>
          <a:p>
            <a:pPr>
              <a:defRPr/>
            </a:pPr>
            <a:fld id="{81DCB9AC-EC04-4A9B-823B-6223CCAA7F26}" type="slidenum">
              <a:rPr lang="tr-TR" smtClean="0"/>
              <a:pPr>
                <a:defRPr/>
              </a:pPr>
              <a:t>14</a:t>
            </a:fld>
            <a:endParaRPr lang="tr-TR"/>
          </a:p>
        </p:txBody>
      </p:sp>
    </p:spTree>
    <p:extLst>
      <p:ext uri="{BB962C8B-B14F-4D97-AF65-F5344CB8AC3E}">
        <p14:creationId xmlns:p14="http://schemas.microsoft.com/office/powerpoint/2010/main" val="2271933993"/>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pic>
        <p:nvPicPr>
          <p:cNvPr id="8" name="Resim 7">
            <a:extLst>
              <a:ext uri="{FF2B5EF4-FFF2-40B4-BE49-F238E27FC236}">
                <a16:creationId xmlns:a16="http://schemas.microsoft.com/office/drawing/2014/main" id="{9D9408A2-4279-4E12-8D9E-6DD9A994C46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12" name="Dikdörtgen 11">
            <a:extLst>
              <a:ext uri="{FF2B5EF4-FFF2-40B4-BE49-F238E27FC236}">
                <a16:creationId xmlns:a16="http://schemas.microsoft.com/office/drawing/2014/main" id="{32A5B17B-4B2D-4245-8735-64E8D94DBC79}"/>
              </a:ext>
            </a:extLst>
          </p:cNvPr>
          <p:cNvSpPr/>
          <p:nvPr/>
        </p:nvSpPr>
        <p:spPr>
          <a:xfrm>
            <a:off x="437124" y="2875572"/>
            <a:ext cx="8108012" cy="1477328"/>
          </a:xfrm>
          <a:prstGeom prst="rect">
            <a:avLst/>
          </a:prstGeom>
          <a:solidFill>
            <a:schemeClr val="accent4">
              <a:lumMod val="20000"/>
              <a:lumOff val="80000"/>
            </a:schemeClr>
          </a:solidFill>
        </p:spPr>
        <p:txBody>
          <a:bodyPr wrap="square">
            <a:spAutoFit/>
          </a:bodyPr>
          <a:lstStyle/>
          <a:p>
            <a:pPr algn="just"/>
            <a:r>
              <a:rPr lang="tr-TR" i="1" dirty="0">
                <a:latin typeface="Arial" panose="020B0604020202020204" pitchFamily="34" charset="0"/>
                <a:cs typeface="Arial" panose="020B0604020202020204" pitchFamily="34" charset="0"/>
              </a:rPr>
              <a:t>Ortak yazılı sınavının bitiminde yazılı kağıtları öğrencilerden geri toplanacaktır. </a:t>
            </a:r>
          </a:p>
          <a:p>
            <a:pPr algn="just"/>
            <a:endParaRPr lang="tr-TR" i="1" dirty="0">
              <a:latin typeface="Arial" panose="020B0604020202020204" pitchFamily="34" charset="0"/>
              <a:cs typeface="Arial" panose="020B0604020202020204" pitchFamily="34" charset="0"/>
            </a:endParaRPr>
          </a:p>
          <a:p>
            <a:pPr algn="just"/>
            <a:r>
              <a:rPr lang="tr-TR" i="1" dirty="0">
                <a:latin typeface="Arial" panose="020B0604020202020204" pitchFamily="34" charset="0"/>
                <a:cs typeface="Arial" panose="020B0604020202020204" pitchFamily="34" charset="0"/>
              </a:rPr>
              <a:t>Ortak sınav sonuçları Ölçme Değerlendirme Merkezi tarafından sisteme  yüklendiği günden itibaren 10 gün içinde ortak sınav yapılan dersin öğretmenleri tarafından </a:t>
            </a:r>
            <a:r>
              <a:rPr lang="tr-TR" b="1" i="1" dirty="0">
                <a:latin typeface="Arial" panose="020B0604020202020204" pitchFamily="34" charset="0"/>
                <a:cs typeface="Arial" panose="020B0604020202020204" pitchFamily="34" charset="0"/>
              </a:rPr>
              <a:t>e okula </a:t>
            </a:r>
            <a:r>
              <a:rPr lang="tr-TR" i="1" dirty="0">
                <a:latin typeface="Arial" panose="020B0604020202020204" pitchFamily="34" charset="0"/>
                <a:cs typeface="Arial" panose="020B0604020202020204" pitchFamily="34" charset="0"/>
              </a:rPr>
              <a:t>girişi yapılması sağlanacaktır.</a:t>
            </a:r>
          </a:p>
        </p:txBody>
      </p:sp>
      <p:sp>
        <p:nvSpPr>
          <p:cNvPr id="2" name="Slayt Numarası Yer Tutucusu 1">
            <a:extLst>
              <a:ext uri="{FF2B5EF4-FFF2-40B4-BE49-F238E27FC236}">
                <a16:creationId xmlns:a16="http://schemas.microsoft.com/office/drawing/2014/main" id="{864A71F2-57CB-4132-9FB0-B9A58A81011D}"/>
              </a:ext>
            </a:extLst>
          </p:cNvPr>
          <p:cNvSpPr>
            <a:spLocks noGrp="1"/>
          </p:cNvSpPr>
          <p:nvPr>
            <p:ph type="sldNum" sz="quarter" idx="12"/>
          </p:nvPr>
        </p:nvSpPr>
        <p:spPr/>
        <p:txBody>
          <a:bodyPr/>
          <a:lstStyle/>
          <a:p>
            <a:pPr>
              <a:defRPr/>
            </a:pPr>
            <a:fld id="{81DCB9AC-EC04-4A9B-823B-6223CCAA7F26}" type="slidenum">
              <a:rPr lang="tr-TR" smtClean="0"/>
              <a:pPr>
                <a:defRPr/>
              </a:pPr>
              <a:t>15</a:t>
            </a:fld>
            <a:endParaRPr lang="tr-TR"/>
          </a:p>
        </p:txBody>
      </p:sp>
    </p:spTree>
    <p:extLst>
      <p:ext uri="{BB962C8B-B14F-4D97-AF65-F5344CB8AC3E}">
        <p14:creationId xmlns:p14="http://schemas.microsoft.com/office/powerpoint/2010/main" val="3045328376"/>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CC013B6C-93D2-47EA-B1CB-505C38C9E080}"/>
              </a:ext>
            </a:extLst>
          </p:cNvPr>
          <p:cNvSpPr/>
          <p:nvPr/>
        </p:nvSpPr>
        <p:spPr>
          <a:xfrm>
            <a:off x="430428" y="2413337"/>
            <a:ext cx="8283143" cy="2031325"/>
          </a:xfrm>
          <a:prstGeom prst="rect">
            <a:avLst/>
          </a:prstGeom>
          <a:solidFill>
            <a:schemeClr val="accent3">
              <a:lumMod val="40000"/>
              <a:lumOff val="60000"/>
            </a:schemeClr>
          </a:solidFill>
        </p:spPr>
        <p:txBody>
          <a:bodyPr wrap="square">
            <a:spAutoFit/>
          </a:bodyPr>
          <a:lstStyle/>
          <a:p>
            <a:pPr marL="285750" indent="-285750" algn="just">
              <a:buFont typeface="Wingdings" panose="05000000000000000000" pitchFamily="2" charset="2"/>
              <a:buChar char="ü"/>
            </a:pPr>
            <a:r>
              <a:rPr lang="tr-TR" dirty="0"/>
              <a:t>Sınav salonlarının karma oluşturulmasını sağlamak ve oturma düzenine göre optik cevap kâğıtlarının sınav salonlarına göre gruplandırılmasını sağlamak. </a:t>
            </a:r>
          </a:p>
          <a:p>
            <a:pPr marL="285750" indent="-285750" algn="just">
              <a:buFont typeface="Wingdings" panose="05000000000000000000" pitchFamily="2" charset="2"/>
              <a:buChar char="ü"/>
            </a:pPr>
            <a:endParaRPr lang="tr-TR" dirty="0"/>
          </a:p>
          <a:p>
            <a:pPr marL="285750" indent="-285750" algn="just">
              <a:buFont typeface="Wingdings" panose="05000000000000000000" pitchFamily="2" charset="2"/>
              <a:buChar char="ü"/>
            </a:pPr>
            <a:r>
              <a:rPr lang="tr-TR" dirty="0"/>
              <a:t>Gözetmen öğretmenlere sınav evraklarını teslim etmek.</a:t>
            </a:r>
          </a:p>
          <a:p>
            <a:pPr marL="285750" indent="-285750" algn="just">
              <a:buFont typeface="Wingdings" panose="05000000000000000000" pitchFamily="2" charset="2"/>
              <a:buChar char="ü"/>
            </a:pPr>
            <a:endParaRPr lang="tr-TR" dirty="0"/>
          </a:p>
          <a:p>
            <a:pPr marL="285750" indent="-285750" algn="just">
              <a:buFont typeface="Wingdings" panose="05000000000000000000" pitchFamily="2" charset="2"/>
              <a:buChar char="ü"/>
            </a:pPr>
            <a:r>
              <a:rPr lang="tr-TR" dirty="0"/>
              <a:t>Bütün salonlarda sınavın sınav saatinde başlamasını sağlamak.</a:t>
            </a:r>
          </a:p>
          <a:p>
            <a:pPr marL="285750" indent="-285750" algn="just">
              <a:buFont typeface="Wingdings" panose="05000000000000000000" pitchFamily="2" charset="2"/>
              <a:buChar char="ü"/>
            </a:pPr>
            <a:endParaRPr lang="tr-TR" dirty="0"/>
          </a:p>
        </p:txBody>
      </p:sp>
      <p:pic>
        <p:nvPicPr>
          <p:cNvPr id="8" name="Resim 7">
            <a:extLst>
              <a:ext uri="{FF2B5EF4-FFF2-40B4-BE49-F238E27FC236}">
                <a16:creationId xmlns:a16="http://schemas.microsoft.com/office/drawing/2014/main" id="{BCFA6857-EF57-424B-9CA9-29F4DBEDF6E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3" name="Slayt Numarası Yer Tutucusu 2">
            <a:extLst>
              <a:ext uri="{FF2B5EF4-FFF2-40B4-BE49-F238E27FC236}">
                <a16:creationId xmlns:a16="http://schemas.microsoft.com/office/drawing/2014/main" id="{D95BDB14-EC4B-49A8-BA73-36FBD5B0833F}"/>
              </a:ext>
            </a:extLst>
          </p:cNvPr>
          <p:cNvSpPr>
            <a:spLocks noGrp="1"/>
          </p:cNvSpPr>
          <p:nvPr>
            <p:ph type="sldNum" sz="quarter" idx="12"/>
          </p:nvPr>
        </p:nvSpPr>
        <p:spPr/>
        <p:txBody>
          <a:bodyPr/>
          <a:lstStyle/>
          <a:p>
            <a:pPr>
              <a:defRPr/>
            </a:pPr>
            <a:fld id="{81DCB9AC-EC04-4A9B-823B-6223CCAA7F26}" type="slidenum">
              <a:rPr lang="tr-TR" smtClean="0"/>
              <a:pPr>
                <a:defRPr/>
              </a:pPr>
              <a:t>16</a:t>
            </a:fld>
            <a:endParaRPr lang="tr-TR"/>
          </a:p>
        </p:txBody>
      </p:sp>
    </p:spTree>
    <p:extLst>
      <p:ext uri="{BB962C8B-B14F-4D97-AF65-F5344CB8AC3E}">
        <p14:creationId xmlns:p14="http://schemas.microsoft.com/office/powerpoint/2010/main" val="2036163414"/>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8" name="Dikdörtgen 7">
            <a:extLst>
              <a:ext uri="{FF2B5EF4-FFF2-40B4-BE49-F238E27FC236}">
                <a16:creationId xmlns:a16="http://schemas.microsoft.com/office/drawing/2014/main" id="{C8A3EB28-BB2B-492C-A87F-126721F0FD24}"/>
              </a:ext>
            </a:extLst>
          </p:cNvPr>
          <p:cNvSpPr/>
          <p:nvPr/>
        </p:nvSpPr>
        <p:spPr>
          <a:xfrm>
            <a:off x="393313" y="1588073"/>
            <a:ext cx="4014945" cy="369332"/>
          </a:xfrm>
          <a:prstGeom prst="rect">
            <a:avLst/>
          </a:prstGeom>
        </p:spPr>
        <p:txBody>
          <a:bodyPr wrap="none">
            <a:spAutoFit/>
          </a:bodyPr>
          <a:lstStyle/>
          <a:p>
            <a:r>
              <a:rPr lang="tr-TR" b="1" dirty="0">
                <a:solidFill>
                  <a:srgbClr val="FF0000"/>
                </a:solidFill>
                <a:latin typeface="Arial" panose="020B0604020202020204" pitchFamily="34" charset="0"/>
                <a:cs typeface="Arial" panose="020B0604020202020204" pitchFamily="34" charset="0"/>
              </a:rPr>
              <a:t>Sınav Süresince Yapılacak İşlemler</a:t>
            </a:r>
            <a:endParaRPr lang="tr-TR" dirty="0">
              <a:solidFill>
                <a:srgbClr val="FF0000"/>
              </a:solidFill>
              <a:latin typeface="Arial" panose="020B0604020202020204" pitchFamily="34" charset="0"/>
              <a:cs typeface="Arial" panose="020B0604020202020204" pitchFamily="34" charset="0"/>
            </a:endParaRPr>
          </a:p>
        </p:txBody>
      </p:sp>
      <p:sp>
        <p:nvSpPr>
          <p:cNvPr id="3" name="Dikdörtgen 2">
            <a:extLst>
              <a:ext uri="{FF2B5EF4-FFF2-40B4-BE49-F238E27FC236}">
                <a16:creationId xmlns:a16="http://schemas.microsoft.com/office/drawing/2014/main" id="{0202F70F-B209-4F50-AD57-3C3434282E9E}"/>
              </a:ext>
            </a:extLst>
          </p:cNvPr>
          <p:cNvSpPr/>
          <p:nvPr/>
        </p:nvSpPr>
        <p:spPr>
          <a:xfrm>
            <a:off x="393313" y="2783240"/>
            <a:ext cx="8472226" cy="1754326"/>
          </a:xfrm>
          <a:prstGeom prst="rect">
            <a:avLst/>
          </a:prstGeom>
          <a:solidFill>
            <a:schemeClr val="accent2">
              <a:lumMod val="20000"/>
              <a:lumOff val="80000"/>
            </a:schemeClr>
          </a:solidFill>
        </p:spPr>
        <p:txBody>
          <a:bodyPr wrap="square">
            <a:spAutoFit/>
          </a:bodyPr>
          <a:lstStyle/>
          <a:p>
            <a:endParaRPr lang="tr-TR" dirty="0"/>
          </a:p>
          <a:p>
            <a:pPr marL="285750" indent="-285750">
              <a:buFont typeface="Wingdings" panose="05000000000000000000" pitchFamily="2" charset="2"/>
              <a:buChar char="ü"/>
            </a:pPr>
            <a:r>
              <a:rPr lang="tr-TR" dirty="0"/>
              <a:t>Sınava geç kalan öğrencilerin sınava katılmasını ve sınav süresi bitmeden öğrencilerin sınav salonlarından çıkmamasını sağlamak.</a:t>
            </a:r>
          </a:p>
          <a:p>
            <a:pPr marL="285750" indent="-285750">
              <a:buFont typeface="Wingdings" panose="05000000000000000000" pitchFamily="2" charset="2"/>
              <a:buChar char="ü"/>
            </a:pPr>
            <a:endParaRPr lang="tr-TR" dirty="0"/>
          </a:p>
          <a:p>
            <a:pPr marL="285750" indent="-285750">
              <a:buFont typeface="Wingdings" panose="05000000000000000000" pitchFamily="2" charset="2"/>
              <a:buChar char="ü"/>
            </a:pPr>
            <a:r>
              <a:rPr lang="tr-TR" dirty="0"/>
              <a:t>Öğrencileri rahatsız edebilecek olumsuzlukların yaşanmasını önlemek.</a:t>
            </a:r>
          </a:p>
          <a:p>
            <a:pPr marL="285750" indent="-285750">
              <a:buFont typeface="Wingdings" panose="05000000000000000000" pitchFamily="2" charset="2"/>
              <a:buChar char="ü"/>
            </a:pPr>
            <a:endParaRPr lang="tr-TR" dirty="0"/>
          </a:p>
        </p:txBody>
      </p:sp>
      <p:pic>
        <p:nvPicPr>
          <p:cNvPr id="9" name="Resim 8">
            <a:extLst>
              <a:ext uri="{FF2B5EF4-FFF2-40B4-BE49-F238E27FC236}">
                <a16:creationId xmlns:a16="http://schemas.microsoft.com/office/drawing/2014/main" id="{471F4594-79AE-4360-A1AB-E612C089B1B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2" name="Slayt Numarası Yer Tutucusu 1">
            <a:extLst>
              <a:ext uri="{FF2B5EF4-FFF2-40B4-BE49-F238E27FC236}">
                <a16:creationId xmlns:a16="http://schemas.microsoft.com/office/drawing/2014/main" id="{BB65D188-0C77-4A61-AC22-C7DC056829F9}"/>
              </a:ext>
            </a:extLst>
          </p:cNvPr>
          <p:cNvSpPr>
            <a:spLocks noGrp="1"/>
          </p:cNvSpPr>
          <p:nvPr>
            <p:ph type="sldNum" sz="quarter" idx="12"/>
          </p:nvPr>
        </p:nvSpPr>
        <p:spPr/>
        <p:txBody>
          <a:bodyPr/>
          <a:lstStyle/>
          <a:p>
            <a:pPr>
              <a:defRPr/>
            </a:pPr>
            <a:fld id="{81DCB9AC-EC04-4A9B-823B-6223CCAA7F26}" type="slidenum">
              <a:rPr lang="tr-TR" smtClean="0"/>
              <a:pPr>
                <a:defRPr/>
              </a:pPr>
              <a:t>17</a:t>
            </a:fld>
            <a:endParaRPr lang="tr-TR"/>
          </a:p>
        </p:txBody>
      </p:sp>
    </p:spTree>
    <p:extLst>
      <p:ext uri="{BB962C8B-B14F-4D97-AF65-F5344CB8AC3E}">
        <p14:creationId xmlns:p14="http://schemas.microsoft.com/office/powerpoint/2010/main" val="760680865"/>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8" name="Dikdörtgen 7">
            <a:extLst>
              <a:ext uri="{FF2B5EF4-FFF2-40B4-BE49-F238E27FC236}">
                <a16:creationId xmlns:a16="http://schemas.microsoft.com/office/drawing/2014/main" id="{22327B28-2D74-46CA-B356-3375A51F9F1D}"/>
              </a:ext>
            </a:extLst>
          </p:cNvPr>
          <p:cNvSpPr/>
          <p:nvPr/>
        </p:nvSpPr>
        <p:spPr>
          <a:xfrm>
            <a:off x="478568" y="1565984"/>
            <a:ext cx="3976473" cy="369332"/>
          </a:xfrm>
          <a:prstGeom prst="rect">
            <a:avLst/>
          </a:prstGeom>
        </p:spPr>
        <p:txBody>
          <a:bodyPr wrap="none">
            <a:spAutoFit/>
          </a:bodyPr>
          <a:lstStyle/>
          <a:p>
            <a:r>
              <a:rPr lang="tr-TR" b="1" dirty="0">
                <a:solidFill>
                  <a:srgbClr val="FF0000"/>
                </a:solidFill>
                <a:latin typeface="Arial" panose="020B0604020202020204" pitchFamily="34" charset="0"/>
                <a:cs typeface="Arial" panose="020B0604020202020204" pitchFamily="34" charset="0"/>
              </a:rPr>
              <a:t>Sınavdan Sonra Yapılacak İşlemler</a:t>
            </a:r>
            <a:endParaRPr lang="tr-TR" dirty="0">
              <a:solidFill>
                <a:srgbClr val="FF0000"/>
              </a:solidFill>
              <a:latin typeface="Arial" panose="020B0604020202020204" pitchFamily="34" charset="0"/>
              <a:cs typeface="Arial" panose="020B0604020202020204" pitchFamily="34" charset="0"/>
            </a:endParaRPr>
          </a:p>
        </p:txBody>
      </p:sp>
      <p:sp>
        <p:nvSpPr>
          <p:cNvPr id="3" name="Dikdörtgen 2">
            <a:extLst>
              <a:ext uri="{FF2B5EF4-FFF2-40B4-BE49-F238E27FC236}">
                <a16:creationId xmlns:a16="http://schemas.microsoft.com/office/drawing/2014/main" id="{2CF7EB14-B093-40FC-BE5B-2BA70A9C35FE}"/>
              </a:ext>
            </a:extLst>
          </p:cNvPr>
          <p:cNvSpPr/>
          <p:nvPr/>
        </p:nvSpPr>
        <p:spPr>
          <a:xfrm>
            <a:off x="642809" y="2783240"/>
            <a:ext cx="8064896" cy="1754326"/>
          </a:xfrm>
          <a:prstGeom prst="rect">
            <a:avLst/>
          </a:prstGeom>
          <a:solidFill>
            <a:schemeClr val="tx2">
              <a:lumMod val="20000"/>
              <a:lumOff val="80000"/>
            </a:schemeClr>
          </a:solidFill>
        </p:spPr>
        <p:txBody>
          <a:bodyPr wrap="square">
            <a:spAutoFit/>
          </a:bodyPr>
          <a:lstStyle/>
          <a:p>
            <a:pPr marL="342900" indent="-342900" algn="just">
              <a:buFont typeface="Wingdings" panose="05000000000000000000" pitchFamily="2" charset="2"/>
              <a:buChar char="ü"/>
            </a:pPr>
            <a:r>
              <a:rPr lang="tr-TR" dirty="0"/>
              <a:t>Bütün salonlarda belirtilen sürede sınavın sona ermesini sağlamak.</a:t>
            </a:r>
          </a:p>
          <a:p>
            <a:pPr marL="342900" indent="-342900" algn="just">
              <a:buFont typeface="Wingdings" panose="05000000000000000000" pitchFamily="2" charset="2"/>
              <a:buChar char="ü"/>
            </a:pPr>
            <a:endParaRPr lang="tr-TR" dirty="0"/>
          </a:p>
          <a:p>
            <a:pPr marL="342900" indent="-342900" algn="just">
              <a:buFont typeface="Wingdings" panose="05000000000000000000" pitchFamily="2" charset="2"/>
              <a:buChar char="ü"/>
            </a:pPr>
            <a:r>
              <a:rPr lang="tr-TR" dirty="0"/>
              <a:t>Salon gözetmenlerinden salon öğrenci yoklama listelerini, kullanılmış ve kullanılmamış optik cevap kağıtlarını, soru kağıtlarını varsa tutulan tutanakları imza karşılığında gözetmenden teslim almak.</a:t>
            </a:r>
          </a:p>
          <a:p>
            <a:pPr marL="342900" indent="-342900" algn="just">
              <a:buFont typeface="Wingdings" panose="05000000000000000000" pitchFamily="2" charset="2"/>
              <a:buChar char="ü"/>
            </a:pPr>
            <a:endParaRPr lang="tr-TR" dirty="0"/>
          </a:p>
        </p:txBody>
      </p:sp>
      <p:pic>
        <p:nvPicPr>
          <p:cNvPr id="9" name="Resim 8">
            <a:extLst>
              <a:ext uri="{FF2B5EF4-FFF2-40B4-BE49-F238E27FC236}">
                <a16:creationId xmlns:a16="http://schemas.microsoft.com/office/drawing/2014/main" id="{FE41E194-9F5C-4E06-A5C2-5EBFC5D1D39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2" name="Slayt Numarası Yer Tutucusu 1">
            <a:extLst>
              <a:ext uri="{FF2B5EF4-FFF2-40B4-BE49-F238E27FC236}">
                <a16:creationId xmlns:a16="http://schemas.microsoft.com/office/drawing/2014/main" id="{9C6062F6-3114-4E6C-A2E7-DCB42C555E53}"/>
              </a:ext>
            </a:extLst>
          </p:cNvPr>
          <p:cNvSpPr>
            <a:spLocks noGrp="1"/>
          </p:cNvSpPr>
          <p:nvPr>
            <p:ph type="sldNum" sz="quarter" idx="12"/>
          </p:nvPr>
        </p:nvSpPr>
        <p:spPr/>
        <p:txBody>
          <a:bodyPr/>
          <a:lstStyle/>
          <a:p>
            <a:pPr>
              <a:defRPr/>
            </a:pPr>
            <a:fld id="{81DCB9AC-EC04-4A9B-823B-6223CCAA7F26}" type="slidenum">
              <a:rPr lang="tr-TR" smtClean="0"/>
              <a:pPr>
                <a:defRPr/>
              </a:pPr>
              <a:t>18</a:t>
            </a:fld>
            <a:endParaRPr lang="tr-TR"/>
          </a:p>
        </p:txBody>
      </p:sp>
    </p:spTree>
    <p:extLst>
      <p:ext uri="{BB962C8B-B14F-4D97-AF65-F5344CB8AC3E}">
        <p14:creationId xmlns:p14="http://schemas.microsoft.com/office/powerpoint/2010/main" val="3534735747"/>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8" name="Dikdörtgen 7">
            <a:extLst>
              <a:ext uri="{FF2B5EF4-FFF2-40B4-BE49-F238E27FC236}">
                <a16:creationId xmlns:a16="http://schemas.microsoft.com/office/drawing/2014/main" id="{85073799-451B-4407-9B6C-799974F86562}"/>
              </a:ext>
            </a:extLst>
          </p:cNvPr>
          <p:cNvSpPr/>
          <p:nvPr/>
        </p:nvSpPr>
        <p:spPr>
          <a:xfrm>
            <a:off x="476706" y="2967335"/>
            <a:ext cx="8190588" cy="1200329"/>
          </a:xfrm>
          <a:prstGeom prst="rect">
            <a:avLst/>
          </a:prstGeom>
          <a:solidFill>
            <a:schemeClr val="accent5">
              <a:lumMod val="60000"/>
              <a:lumOff val="40000"/>
            </a:schemeClr>
          </a:solidFill>
        </p:spPr>
        <p:txBody>
          <a:bodyPr wrap="square">
            <a:spAutoFit/>
          </a:bodyPr>
          <a:lstStyle/>
          <a:p>
            <a:pPr marL="285750" indent="-285750" algn="just">
              <a:buFont typeface="Wingdings" panose="05000000000000000000" pitchFamily="2" charset="2"/>
              <a:buChar char="ü"/>
            </a:pPr>
            <a:r>
              <a:rPr lang="tr-TR" dirty="0"/>
              <a:t>Her sınıf düzeyine ait optik cevap kağıtlarını ayrı ayrı kendi zarflarına koyarak zarfın üzerindeki etiketleri doldurmak ve aynı gün içinde ilçe milli eğitim müdürlüğüne teslim etmek. (9. sınıf Matematik- 10. sınıf Matematik-  9. sınıf Edebiyat- 10. sınıf Edebiyat)</a:t>
            </a:r>
          </a:p>
        </p:txBody>
      </p:sp>
      <p:pic>
        <p:nvPicPr>
          <p:cNvPr id="9" name="Resim 8">
            <a:extLst>
              <a:ext uri="{FF2B5EF4-FFF2-40B4-BE49-F238E27FC236}">
                <a16:creationId xmlns:a16="http://schemas.microsoft.com/office/drawing/2014/main" id="{BD74186E-2B71-4139-885E-A38EBE6DA2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2" name="Slayt Numarası Yer Tutucusu 1">
            <a:extLst>
              <a:ext uri="{FF2B5EF4-FFF2-40B4-BE49-F238E27FC236}">
                <a16:creationId xmlns:a16="http://schemas.microsoft.com/office/drawing/2014/main" id="{F6D51F89-59BB-4703-B0A9-60966F8985B2}"/>
              </a:ext>
            </a:extLst>
          </p:cNvPr>
          <p:cNvSpPr>
            <a:spLocks noGrp="1"/>
          </p:cNvSpPr>
          <p:nvPr>
            <p:ph type="sldNum" sz="quarter" idx="12"/>
          </p:nvPr>
        </p:nvSpPr>
        <p:spPr/>
        <p:txBody>
          <a:bodyPr/>
          <a:lstStyle/>
          <a:p>
            <a:pPr>
              <a:defRPr/>
            </a:pPr>
            <a:fld id="{81DCB9AC-EC04-4A9B-823B-6223CCAA7F26}" type="slidenum">
              <a:rPr lang="tr-TR" smtClean="0"/>
              <a:pPr>
                <a:defRPr/>
              </a:pPr>
              <a:t>19</a:t>
            </a:fld>
            <a:endParaRPr lang="tr-TR"/>
          </a:p>
        </p:txBody>
      </p:sp>
    </p:spTree>
    <p:extLst>
      <p:ext uri="{BB962C8B-B14F-4D97-AF65-F5344CB8AC3E}">
        <p14:creationId xmlns:p14="http://schemas.microsoft.com/office/powerpoint/2010/main" val="4093074616"/>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7AF2A9EF-A9CA-4EE8-9D8A-12B804FB1482}"/>
              </a:ext>
            </a:extLst>
          </p:cNvPr>
          <p:cNvSpPr/>
          <p:nvPr/>
        </p:nvSpPr>
        <p:spPr>
          <a:xfrm>
            <a:off x="474449" y="2564904"/>
            <a:ext cx="8271792" cy="2031325"/>
          </a:xfrm>
          <a:prstGeom prst="rect">
            <a:avLst/>
          </a:prstGeom>
          <a:solidFill>
            <a:schemeClr val="accent6">
              <a:lumMod val="20000"/>
              <a:lumOff val="80000"/>
            </a:schemeClr>
          </a:solidFill>
        </p:spPr>
        <p:txBody>
          <a:bodyPr wrap="square">
            <a:spAutoFit/>
          </a:bodyPr>
          <a:lstStyle/>
          <a:p>
            <a:pPr algn="just"/>
            <a:r>
              <a:rPr lang="tr-TR" dirty="0">
                <a:latin typeface="Arial" panose="020B0604020202020204" pitchFamily="34" charset="0"/>
                <a:cs typeface="Arial" panose="020B0604020202020204" pitchFamily="34" charset="0"/>
              </a:rPr>
              <a:t>İl geneli ortak sınavlar, Milli Eğitim Bakanlığı Ortaöğretim Kurumları Yönetmeliğinin 43. maddesinin 1. fıkrasının (ğ) ve 45. maddesinin 1. fıkrasının (b) ile (c) bentlerindeki hükümlere dayanılarak, Müdürlüğümüz “Ölçme, Değerlendirme ve Sınav Hizmetleri Yönergesi” kapsamında oluşturulan “İl Sınav Hizmetleri Yürütme Kurulunun” 12 Ekim 2018 tarihli “Ölçme, Değerlendirme ve Sınav Hizmetleri Yıllık Çalışma Planı” çerçevesinde il zümre başkanlarının görüşleri doğrultusunda yapılacaktır. </a:t>
            </a:r>
          </a:p>
        </p:txBody>
      </p:sp>
      <p:pic>
        <p:nvPicPr>
          <p:cNvPr id="8" name="Resim 7">
            <a:extLst>
              <a:ext uri="{FF2B5EF4-FFF2-40B4-BE49-F238E27FC236}">
                <a16:creationId xmlns:a16="http://schemas.microsoft.com/office/drawing/2014/main" id="{59D47759-FFAA-4774-8D9B-260FDCE8C1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10" name="Dikdörtgen 9">
            <a:extLst>
              <a:ext uri="{FF2B5EF4-FFF2-40B4-BE49-F238E27FC236}">
                <a16:creationId xmlns:a16="http://schemas.microsoft.com/office/drawing/2014/main" id="{2791395C-DABC-4215-9972-1C76BF32CC78}"/>
              </a:ext>
            </a:extLst>
          </p:cNvPr>
          <p:cNvSpPr/>
          <p:nvPr/>
        </p:nvSpPr>
        <p:spPr>
          <a:xfrm>
            <a:off x="2915816" y="260648"/>
            <a:ext cx="2736711" cy="369332"/>
          </a:xfrm>
          <a:prstGeom prst="rect">
            <a:avLst/>
          </a:prstGeom>
          <a:solidFill>
            <a:schemeClr val="accent6">
              <a:lumMod val="20000"/>
              <a:lumOff val="80000"/>
            </a:schemeClr>
          </a:solidFill>
        </p:spPr>
        <p:txBody>
          <a:bodyPr wrap="none">
            <a:spAutoFit/>
          </a:bodyPr>
          <a:lstStyle/>
          <a:p>
            <a:r>
              <a:rPr lang="tr-TR" b="1" dirty="0">
                <a:solidFill>
                  <a:srgbClr val="7030A0"/>
                </a:solidFill>
              </a:rPr>
              <a:t>GENEL AÇIKLAMALAR</a:t>
            </a:r>
          </a:p>
        </p:txBody>
      </p:sp>
      <p:sp>
        <p:nvSpPr>
          <p:cNvPr id="3" name="Slayt Numarası Yer Tutucusu 2">
            <a:extLst>
              <a:ext uri="{FF2B5EF4-FFF2-40B4-BE49-F238E27FC236}">
                <a16:creationId xmlns:a16="http://schemas.microsoft.com/office/drawing/2014/main" id="{C1F275CF-E03C-4D2C-8C51-A09A253AA4D4}"/>
              </a:ext>
            </a:extLst>
          </p:cNvPr>
          <p:cNvSpPr>
            <a:spLocks noGrp="1"/>
          </p:cNvSpPr>
          <p:nvPr>
            <p:ph type="sldNum" sz="quarter" idx="12"/>
          </p:nvPr>
        </p:nvSpPr>
        <p:spPr/>
        <p:txBody>
          <a:bodyPr/>
          <a:lstStyle/>
          <a:p>
            <a:pPr>
              <a:defRPr/>
            </a:pPr>
            <a:fld id="{81DCB9AC-EC04-4A9B-823B-6223CCAA7F26}" type="slidenum">
              <a:rPr lang="tr-TR" smtClean="0"/>
              <a:pPr>
                <a:defRPr/>
              </a:pPr>
              <a:t>2</a:t>
            </a:fld>
            <a:endParaRPr lang="tr-TR"/>
          </a:p>
        </p:txBody>
      </p:sp>
    </p:spTree>
    <p:extLst>
      <p:ext uri="{BB962C8B-B14F-4D97-AF65-F5344CB8AC3E}">
        <p14:creationId xmlns:p14="http://schemas.microsoft.com/office/powerpoint/2010/main" val="4067642235"/>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pic>
        <p:nvPicPr>
          <p:cNvPr id="9" name="Resim 8">
            <a:extLst>
              <a:ext uri="{FF2B5EF4-FFF2-40B4-BE49-F238E27FC236}">
                <a16:creationId xmlns:a16="http://schemas.microsoft.com/office/drawing/2014/main" id="{BD74186E-2B71-4139-885E-A38EBE6DA2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10" name="Dikdörtgen 9">
            <a:extLst>
              <a:ext uri="{FF2B5EF4-FFF2-40B4-BE49-F238E27FC236}">
                <a16:creationId xmlns:a16="http://schemas.microsoft.com/office/drawing/2014/main" id="{BE39A304-9A36-478B-BACF-4BE1FCBDFF72}"/>
              </a:ext>
            </a:extLst>
          </p:cNvPr>
          <p:cNvSpPr/>
          <p:nvPr/>
        </p:nvSpPr>
        <p:spPr>
          <a:xfrm>
            <a:off x="568354" y="3105834"/>
            <a:ext cx="8032693" cy="646331"/>
          </a:xfrm>
          <a:prstGeom prst="rect">
            <a:avLst/>
          </a:prstGeom>
          <a:solidFill>
            <a:schemeClr val="accent3">
              <a:lumMod val="20000"/>
              <a:lumOff val="80000"/>
            </a:schemeClr>
          </a:solidFill>
        </p:spPr>
        <p:txBody>
          <a:bodyPr wrap="square">
            <a:spAutoFit/>
          </a:bodyPr>
          <a:lstStyle/>
          <a:p>
            <a:pPr marL="285750" indent="-285750" algn="just">
              <a:buFont typeface="Wingdings" panose="05000000000000000000" pitchFamily="2" charset="2"/>
              <a:buChar char="ü"/>
            </a:pPr>
            <a:r>
              <a:rPr lang="tr-TR" dirty="0"/>
              <a:t>Sınavlar bittikten sonraki gün kullanılan </a:t>
            </a:r>
            <a:r>
              <a:rPr lang="tr-TR" b="1" dirty="0"/>
              <a:t>soru kâğıtlarını</a:t>
            </a:r>
            <a:r>
              <a:rPr lang="tr-TR" dirty="0"/>
              <a:t>, öğrencilerin şubelerine göre ayırarak dersin  öğretmenlerine teslim etmek.</a:t>
            </a:r>
          </a:p>
        </p:txBody>
      </p:sp>
      <p:sp>
        <p:nvSpPr>
          <p:cNvPr id="2" name="Slayt Numarası Yer Tutucusu 1">
            <a:extLst>
              <a:ext uri="{FF2B5EF4-FFF2-40B4-BE49-F238E27FC236}">
                <a16:creationId xmlns:a16="http://schemas.microsoft.com/office/drawing/2014/main" id="{F2FF4BED-7F8B-4E73-8E79-FDE42B2554BA}"/>
              </a:ext>
            </a:extLst>
          </p:cNvPr>
          <p:cNvSpPr>
            <a:spLocks noGrp="1"/>
          </p:cNvSpPr>
          <p:nvPr>
            <p:ph type="sldNum" sz="quarter" idx="12"/>
          </p:nvPr>
        </p:nvSpPr>
        <p:spPr/>
        <p:txBody>
          <a:bodyPr/>
          <a:lstStyle/>
          <a:p>
            <a:pPr>
              <a:defRPr/>
            </a:pPr>
            <a:fld id="{81DCB9AC-EC04-4A9B-823B-6223CCAA7F26}" type="slidenum">
              <a:rPr lang="tr-TR" smtClean="0"/>
              <a:pPr>
                <a:defRPr/>
              </a:pPr>
              <a:t>20</a:t>
            </a:fld>
            <a:endParaRPr lang="tr-TR"/>
          </a:p>
        </p:txBody>
      </p:sp>
    </p:spTree>
    <p:extLst>
      <p:ext uri="{BB962C8B-B14F-4D97-AF65-F5344CB8AC3E}">
        <p14:creationId xmlns:p14="http://schemas.microsoft.com/office/powerpoint/2010/main" val="3029155813"/>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8" name="Dikdörtgen 7">
            <a:extLst>
              <a:ext uri="{FF2B5EF4-FFF2-40B4-BE49-F238E27FC236}">
                <a16:creationId xmlns:a16="http://schemas.microsoft.com/office/drawing/2014/main" id="{85073799-451B-4407-9B6C-799974F86562}"/>
              </a:ext>
            </a:extLst>
          </p:cNvPr>
          <p:cNvSpPr/>
          <p:nvPr/>
        </p:nvSpPr>
        <p:spPr>
          <a:xfrm>
            <a:off x="555653" y="2924944"/>
            <a:ext cx="8032693" cy="1477328"/>
          </a:xfrm>
          <a:prstGeom prst="rect">
            <a:avLst/>
          </a:prstGeom>
          <a:solidFill>
            <a:schemeClr val="tx2">
              <a:lumMod val="40000"/>
              <a:lumOff val="60000"/>
            </a:schemeClr>
          </a:solidFill>
        </p:spPr>
        <p:txBody>
          <a:bodyPr wrap="square">
            <a:spAutoFit/>
          </a:bodyPr>
          <a:lstStyle/>
          <a:p>
            <a:pPr marL="285750" indent="-285750" algn="just">
              <a:buFont typeface="Wingdings" panose="05000000000000000000" pitchFamily="2" charset="2"/>
              <a:buChar char="ü"/>
            </a:pPr>
            <a:r>
              <a:rPr lang="tr-TR" dirty="0"/>
              <a:t>Sınavlara katılamayan öğrencilerin durumlarını araştırmak, varsa özür belgesini, mazeret sınavlarının </a:t>
            </a:r>
            <a:r>
              <a:rPr lang="tr-TR" dirty="0" err="1"/>
              <a:t>aciliyeti</a:t>
            </a:r>
            <a:r>
              <a:rPr lang="tr-TR" dirty="0"/>
              <a:t> açısından sınavların yapıldığı günü takip eden en geç 5 iş günü içinde mümkünse teslim alıp e-okula işlemek ve ilçe milli eğitim müdürlüklerine, mazeret sınavına katılacak öğrenci sayısını resmi yazı ile bildirmek.</a:t>
            </a:r>
          </a:p>
        </p:txBody>
      </p:sp>
      <p:pic>
        <p:nvPicPr>
          <p:cNvPr id="9" name="Resim 8">
            <a:extLst>
              <a:ext uri="{FF2B5EF4-FFF2-40B4-BE49-F238E27FC236}">
                <a16:creationId xmlns:a16="http://schemas.microsoft.com/office/drawing/2014/main" id="{C6533343-F603-46B4-9434-BF5C0737A8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2" name="Slayt Numarası Yer Tutucusu 1">
            <a:extLst>
              <a:ext uri="{FF2B5EF4-FFF2-40B4-BE49-F238E27FC236}">
                <a16:creationId xmlns:a16="http://schemas.microsoft.com/office/drawing/2014/main" id="{8CEA01C6-A56D-49D9-8DAA-AF338ACFF913}"/>
              </a:ext>
            </a:extLst>
          </p:cNvPr>
          <p:cNvSpPr>
            <a:spLocks noGrp="1"/>
          </p:cNvSpPr>
          <p:nvPr>
            <p:ph type="sldNum" sz="quarter" idx="12"/>
          </p:nvPr>
        </p:nvSpPr>
        <p:spPr/>
        <p:txBody>
          <a:bodyPr/>
          <a:lstStyle/>
          <a:p>
            <a:pPr>
              <a:defRPr/>
            </a:pPr>
            <a:fld id="{81DCB9AC-EC04-4A9B-823B-6223CCAA7F26}" type="slidenum">
              <a:rPr lang="tr-TR" smtClean="0"/>
              <a:pPr>
                <a:defRPr/>
              </a:pPr>
              <a:t>21</a:t>
            </a:fld>
            <a:endParaRPr lang="tr-TR"/>
          </a:p>
        </p:txBody>
      </p:sp>
    </p:spTree>
    <p:extLst>
      <p:ext uri="{BB962C8B-B14F-4D97-AF65-F5344CB8AC3E}">
        <p14:creationId xmlns:p14="http://schemas.microsoft.com/office/powerpoint/2010/main" val="2342225037"/>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8" name="Dikdörtgen 7">
            <a:extLst>
              <a:ext uri="{FF2B5EF4-FFF2-40B4-BE49-F238E27FC236}">
                <a16:creationId xmlns:a16="http://schemas.microsoft.com/office/drawing/2014/main" id="{85073799-451B-4407-9B6C-799974F86562}"/>
              </a:ext>
            </a:extLst>
          </p:cNvPr>
          <p:cNvSpPr/>
          <p:nvPr/>
        </p:nvSpPr>
        <p:spPr>
          <a:xfrm>
            <a:off x="555653" y="2132856"/>
            <a:ext cx="8032693" cy="3139321"/>
          </a:xfrm>
          <a:prstGeom prst="rect">
            <a:avLst/>
          </a:prstGeom>
          <a:solidFill>
            <a:schemeClr val="accent4">
              <a:lumMod val="20000"/>
              <a:lumOff val="80000"/>
            </a:schemeClr>
          </a:solidFill>
        </p:spPr>
        <p:txBody>
          <a:bodyPr wrap="square">
            <a:spAutoFit/>
          </a:bodyPr>
          <a:lstStyle/>
          <a:p>
            <a:pPr marL="285750" indent="-285750" algn="just">
              <a:buFont typeface="Wingdings" panose="05000000000000000000" pitchFamily="2" charset="2"/>
              <a:buChar char="ü"/>
            </a:pPr>
            <a:r>
              <a:rPr lang="tr-TR" dirty="0"/>
              <a:t>Mazeret sınavları duyurulan tarihte öğrencilerin kendi okullarında yapılacaktır.</a:t>
            </a:r>
          </a:p>
          <a:p>
            <a:pPr marL="285750" indent="-285750" algn="just">
              <a:buFont typeface="Wingdings" panose="05000000000000000000" pitchFamily="2" charset="2"/>
              <a:buChar char="ü"/>
            </a:pPr>
            <a:endParaRPr lang="tr-TR" dirty="0"/>
          </a:p>
          <a:p>
            <a:pPr marL="285750" indent="-285750" algn="just">
              <a:buFont typeface="Wingdings" panose="05000000000000000000" pitchFamily="2" charset="2"/>
              <a:buChar char="ü"/>
            </a:pPr>
            <a:r>
              <a:rPr lang="tr-TR" dirty="0"/>
              <a:t>Sınavların sonuçlarını öğretmen ve öğrencilerine duyurmak.</a:t>
            </a:r>
          </a:p>
          <a:p>
            <a:pPr marL="285750" indent="-285750" algn="just">
              <a:buFont typeface="Wingdings" panose="05000000000000000000" pitchFamily="2" charset="2"/>
              <a:buChar char="ü"/>
            </a:pPr>
            <a:endParaRPr lang="tr-TR" dirty="0"/>
          </a:p>
          <a:p>
            <a:pPr marL="285750" indent="-285750" algn="just">
              <a:buFont typeface="Wingdings" panose="05000000000000000000" pitchFamily="2" charset="2"/>
              <a:buChar char="ü"/>
            </a:pPr>
            <a:r>
              <a:rPr lang="tr-TR" dirty="0"/>
              <a:t>Sınav sonuçları ilan edildikten sonra sonucuna itiraz eden öğrenciler olursa okul yönetimi Ölçme Değerlendirme Merkezi ile irtibat kurarak cevap kağıdının tekrar incelenmesini sağlamak.</a:t>
            </a:r>
          </a:p>
          <a:p>
            <a:pPr marL="285750" indent="-285750" algn="just">
              <a:buFont typeface="Wingdings" panose="05000000000000000000" pitchFamily="2" charset="2"/>
              <a:buChar char="ü"/>
            </a:pPr>
            <a:endParaRPr lang="tr-TR" dirty="0"/>
          </a:p>
          <a:p>
            <a:pPr marL="285750" indent="-285750" algn="just">
              <a:buFont typeface="Wingdings" panose="05000000000000000000" pitchFamily="2" charset="2"/>
              <a:buChar char="ü"/>
            </a:pPr>
            <a:r>
              <a:rPr lang="tr-TR" dirty="0"/>
              <a:t>Sınav sonuçlarına itirazlar, sonuçlar açıklandığı tarihten itibaren 5 iş günü içerisinde okul müdürüne velisi tarafından yazılı olarak  yapılacaktır.</a:t>
            </a:r>
          </a:p>
        </p:txBody>
      </p:sp>
      <p:pic>
        <p:nvPicPr>
          <p:cNvPr id="9" name="Resim 8">
            <a:extLst>
              <a:ext uri="{FF2B5EF4-FFF2-40B4-BE49-F238E27FC236}">
                <a16:creationId xmlns:a16="http://schemas.microsoft.com/office/drawing/2014/main" id="{C8206EBD-5C02-4E0E-8DFA-2A679BAC07A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2" name="Slayt Numarası Yer Tutucusu 1">
            <a:extLst>
              <a:ext uri="{FF2B5EF4-FFF2-40B4-BE49-F238E27FC236}">
                <a16:creationId xmlns:a16="http://schemas.microsoft.com/office/drawing/2014/main" id="{67789637-A225-48BC-89D8-6B13F548B92E}"/>
              </a:ext>
            </a:extLst>
          </p:cNvPr>
          <p:cNvSpPr>
            <a:spLocks noGrp="1"/>
          </p:cNvSpPr>
          <p:nvPr>
            <p:ph type="sldNum" sz="quarter" idx="12"/>
          </p:nvPr>
        </p:nvSpPr>
        <p:spPr/>
        <p:txBody>
          <a:bodyPr/>
          <a:lstStyle/>
          <a:p>
            <a:pPr>
              <a:defRPr/>
            </a:pPr>
            <a:fld id="{81DCB9AC-EC04-4A9B-823B-6223CCAA7F26}" type="slidenum">
              <a:rPr lang="tr-TR" smtClean="0"/>
              <a:pPr>
                <a:defRPr/>
              </a:pPr>
              <a:t>22</a:t>
            </a:fld>
            <a:endParaRPr lang="tr-TR"/>
          </a:p>
        </p:txBody>
      </p:sp>
    </p:spTree>
    <p:extLst>
      <p:ext uri="{BB962C8B-B14F-4D97-AF65-F5344CB8AC3E}">
        <p14:creationId xmlns:p14="http://schemas.microsoft.com/office/powerpoint/2010/main" val="3411685492"/>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D194CA33-A504-4123-B051-0CBAA1E8AC09}"/>
              </a:ext>
            </a:extLst>
          </p:cNvPr>
          <p:cNvSpPr/>
          <p:nvPr/>
        </p:nvSpPr>
        <p:spPr>
          <a:xfrm>
            <a:off x="547321" y="4168234"/>
            <a:ext cx="8032693" cy="646331"/>
          </a:xfrm>
          <a:prstGeom prst="rect">
            <a:avLst/>
          </a:prstGeom>
          <a:solidFill>
            <a:schemeClr val="bg2">
              <a:lumMod val="90000"/>
            </a:schemeClr>
          </a:solidFill>
        </p:spPr>
        <p:txBody>
          <a:bodyPr wrap="square">
            <a:spAutoFit/>
          </a:bodyPr>
          <a:lstStyle/>
          <a:p>
            <a:pPr marL="285750" indent="-285750">
              <a:buFont typeface="Wingdings" panose="05000000000000000000" pitchFamily="2" charset="2"/>
              <a:buChar char="ü"/>
            </a:pPr>
            <a:r>
              <a:rPr lang="tr-TR" dirty="0"/>
              <a:t>Sınav sonuçlarını her okul kendi şifresi ile ÖDM sayfasında Ortak Sınavlar başlığı altındaki Sınav sonuçları bölümünden indirebilecektir.</a:t>
            </a:r>
          </a:p>
        </p:txBody>
      </p:sp>
      <p:pic>
        <p:nvPicPr>
          <p:cNvPr id="9" name="Resim 8">
            <a:extLst>
              <a:ext uri="{FF2B5EF4-FFF2-40B4-BE49-F238E27FC236}">
                <a16:creationId xmlns:a16="http://schemas.microsoft.com/office/drawing/2014/main" id="{FBC95DFB-6DB6-452B-82BC-C41285139F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10" name="Dikdörtgen 9">
            <a:extLst>
              <a:ext uri="{FF2B5EF4-FFF2-40B4-BE49-F238E27FC236}">
                <a16:creationId xmlns:a16="http://schemas.microsoft.com/office/drawing/2014/main" id="{B7552BF1-D581-4566-889C-089E05CA9526}"/>
              </a:ext>
            </a:extLst>
          </p:cNvPr>
          <p:cNvSpPr/>
          <p:nvPr/>
        </p:nvSpPr>
        <p:spPr>
          <a:xfrm>
            <a:off x="539462" y="1904104"/>
            <a:ext cx="8032693" cy="1754326"/>
          </a:xfrm>
          <a:prstGeom prst="rect">
            <a:avLst/>
          </a:prstGeom>
          <a:solidFill>
            <a:schemeClr val="accent6">
              <a:lumMod val="20000"/>
              <a:lumOff val="80000"/>
            </a:schemeClr>
          </a:solidFill>
        </p:spPr>
        <p:txBody>
          <a:bodyPr wrap="square">
            <a:spAutoFit/>
          </a:bodyPr>
          <a:lstStyle/>
          <a:p>
            <a:pPr marL="285750" indent="-285750" algn="just">
              <a:buFont typeface="Wingdings" panose="05000000000000000000" pitchFamily="2" charset="2"/>
              <a:buChar char="ü"/>
            </a:pPr>
            <a:r>
              <a:rPr lang="tr-TR" dirty="0"/>
              <a:t>Açıklanan sınav sonuçlarının e-Okul sistemine öğretmenler tarafından işlenmesini sağlamak. </a:t>
            </a:r>
          </a:p>
          <a:p>
            <a:pPr marL="285750" indent="-285750" algn="just">
              <a:buFont typeface="Wingdings" panose="05000000000000000000" pitchFamily="2" charset="2"/>
              <a:buChar char="ü"/>
            </a:pPr>
            <a:endParaRPr lang="tr-TR" dirty="0"/>
          </a:p>
          <a:p>
            <a:pPr marL="285750" indent="-285750" algn="just">
              <a:buFont typeface="Wingdings" panose="05000000000000000000" pitchFamily="2" charset="2"/>
              <a:buChar char="ü"/>
            </a:pPr>
            <a:r>
              <a:rPr lang="tr-TR" dirty="0"/>
              <a:t>İşlenen notlar daha sonra Ölçme Değerlendirme Merkezi tarafından kontrol edilecektir.</a:t>
            </a:r>
          </a:p>
          <a:p>
            <a:pPr marL="285750" indent="-285750" algn="just">
              <a:buFont typeface="Wingdings" panose="05000000000000000000" pitchFamily="2" charset="2"/>
              <a:buChar char="ü"/>
            </a:pPr>
            <a:endParaRPr lang="tr-TR" dirty="0"/>
          </a:p>
        </p:txBody>
      </p:sp>
      <p:sp>
        <p:nvSpPr>
          <p:cNvPr id="3" name="Slayt Numarası Yer Tutucusu 2">
            <a:extLst>
              <a:ext uri="{FF2B5EF4-FFF2-40B4-BE49-F238E27FC236}">
                <a16:creationId xmlns:a16="http://schemas.microsoft.com/office/drawing/2014/main" id="{7A5BD836-7512-4EDF-8036-503C69AA4EB1}"/>
              </a:ext>
            </a:extLst>
          </p:cNvPr>
          <p:cNvSpPr>
            <a:spLocks noGrp="1"/>
          </p:cNvSpPr>
          <p:nvPr>
            <p:ph type="sldNum" sz="quarter" idx="12"/>
          </p:nvPr>
        </p:nvSpPr>
        <p:spPr/>
        <p:txBody>
          <a:bodyPr/>
          <a:lstStyle/>
          <a:p>
            <a:pPr>
              <a:defRPr/>
            </a:pPr>
            <a:fld id="{81DCB9AC-EC04-4A9B-823B-6223CCAA7F26}" type="slidenum">
              <a:rPr lang="tr-TR" smtClean="0"/>
              <a:pPr>
                <a:defRPr/>
              </a:pPr>
              <a:t>23</a:t>
            </a:fld>
            <a:endParaRPr lang="tr-TR"/>
          </a:p>
        </p:txBody>
      </p:sp>
    </p:spTree>
    <p:extLst>
      <p:ext uri="{BB962C8B-B14F-4D97-AF65-F5344CB8AC3E}">
        <p14:creationId xmlns:p14="http://schemas.microsoft.com/office/powerpoint/2010/main" val="1896753931"/>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EB657378-CD19-47BA-AE5E-1A8CDC032E67}"/>
              </a:ext>
            </a:extLst>
          </p:cNvPr>
          <p:cNvSpPr/>
          <p:nvPr/>
        </p:nvSpPr>
        <p:spPr>
          <a:xfrm>
            <a:off x="2179449" y="1394437"/>
            <a:ext cx="4544834" cy="369332"/>
          </a:xfrm>
          <a:prstGeom prst="rect">
            <a:avLst/>
          </a:prstGeom>
        </p:spPr>
        <p:txBody>
          <a:bodyPr wrap="none">
            <a:spAutoFit/>
          </a:bodyPr>
          <a:lstStyle/>
          <a:p>
            <a:r>
              <a:rPr lang="tr-TR" b="1" dirty="0">
                <a:solidFill>
                  <a:srgbClr val="C00000"/>
                </a:solidFill>
              </a:rPr>
              <a:t>GÖZETMEN ÖĞRETMENİN GÖREVLERİ</a:t>
            </a:r>
          </a:p>
        </p:txBody>
      </p:sp>
      <p:sp>
        <p:nvSpPr>
          <p:cNvPr id="3" name="Dikdörtgen 2">
            <a:extLst>
              <a:ext uri="{FF2B5EF4-FFF2-40B4-BE49-F238E27FC236}">
                <a16:creationId xmlns:a16="http://schemas.microsoft.com/office/drawing/2014/main" id="{253ED561-2A3B-48D2-9D98-CDFC3986BA30}"/>
              </a:ext>
            </a:extLst>
          </p:cNvPr>
          <p:cNvSpPr/>
          <p:nvPr/>
        </p:nvSpPr>
        <p:spPr>
          <a:xfrm>
            <a:off x="2666763" y="341701"/>
            <a:ext cx="3570208" cy="369332"/>
          </a:xfrm>
          <a:prstGeom prst="rect">
            <a:avLst/>
          </a:prstGeom>
          <a:solidFill>
            <a:schemeClr val="accent6">
              <a:lumMod val="20000"/>
              <a:lumOff val="80000"/>
            </a:schemeClr>
          </a:solidFill>
        </p:spPr>
        <p:txBody>
          <a:bodyPr wrap="none">
            <a:spAutoFit/>
          </a:bodyPr>
          <a:lstStyle/>
          <a:p>
            <a:r>
              <a:rPr lang="tr-TR" b="1" dirty="0">
                <a:solidFill>
                  <a:srgbClr val="7030A0"/>
                </a:solidFill>
              </a:rPr>
              <a:t>GÖREV VE SORUMLULUKLAR</a:t>
            </a:r>
          </a:p>
        </p:txBody>
      </p:sp>
      <p:sp>
        <p:nvSpPr>
          <p:cNvPr id="8" name="Dikdörtgen 7">
            <a:extLst>
              <a:ext uri="{FF2B5EF4-FFF2-40B4-BE49-F238E27FC236}">
                <a16:creationId xmlns:a16="http://schemas.microsoft.com/office/drawing/2014/main" id="{E96F6F8B-6A63-4307-A210-822490F691B5}"/>
              </a:ext>
            </a:extLst>
          </p:cNvPr>
          <p:cNvSpPr/>
          <p:nvPr/>
        </p:nvSpPr>
        <p:spPr>
          <a:xfrm>
            <a:off x="475216" y="2204864"/>
            <a:ext cx="7953301" cy="2862322"/>
          </a:xfrm>
          <a:prstGeom prst="rect">
            <a:avLst/>
          </a:prstGeom>
          <a:solidFill>
            <a:schemeClr val="accent2">
              <a:lumMod val="20000"/>
              <a:lumOff val="80000"/>
            </a:schemeClr>
          </a:solidFill>
        </p:spPr>
        <p:txBody>
          <a:bodyPr wrap="square">
            <a:spAutoFit/>
          </a:bodyPr>
          <a:lstStyle/>
          <a:p>
            <a:pPr marL="285750" indent="-285750">
              <a:buFont typeface="Wingdings" panose="05000000000000000000" pitchFamily="2" charset="2"/>
              <a:buChar char="ü"/>
            </a:pPr>
            <a:r>
              <a:rPr lang="tr-TR" dirty="0">
                <a:latin typeface="Arial" panose="020B0604020202020204" pitchFamily="34" charset="0"/>
                <a:cs typeface="Arial" panose="020B0604020202020204" pitchFamily="34" charset="0"/>
              </a:rPr>
              <a:t>Ortak yazılı sınav evraklarını sınav başlamadan 10 dakika önce okul idaresinden imza karşılığı teslim alıp yazılı bitiminde imza karşılığı teslim etmek.</a:t>
            </a:r>
          </a:p>
          <a:p>
            <a:pPr marL="285750" indent="-285750">
              <a:buFont typeface="Wingdings" panose="05000000000000000000" pitchFamily="2" charset="2"/>
              <a:buChar char="ü"/>
            </a:pPr>
            <a:endParaRPr lang="tr-T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tr-TR" dirty="0">
                <a:latin typeface="Arial" panose="020B0604020202020204" pitchFamily="34" charset="0"/>
                <a:cs typeface="Arial" panose="020B0604020202020204" pitchFamily="34" charset="0"/>
              </a:rPr>
              <a:t>Salon oturma düzenini sağlayarak öğrencileri yerlerine oturtmak, yazılı kâğıtlarında aynı grupların yan yana </a:t>
            </a:r>
            <a:r>
              <a:rPr lang="tr-TR" u="sng" dirty="0">
                <a:latin typeface="Arial" panose="020B0604020202020204" pitchFamily="34" charset="0"/>
                <a:cs typeface="Arial" panose="020B0604020202020204" pitchFamily="34" charset="0"/>
              </a:rPr>
              <a:t>gelmemesine</a:t>
            </a:r>
            <a:r>
              <a:rPr lang="tr-TR" dirty="0">
                <a:latin typeface="Arial" panose="020B0604020202020204" pitchFamily="34" charset="0"/>
                <a:cs typeface="Arial" panose="020B0604020202020204" pitchFamily="34" charset="0"/>
              </a:rPr>
              <a:t> dikkat etmek.</a:t>
            </a:r>
          </a:p>
          <a:p>
            <a:endParaRPr lang="tr-T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tr-TR" dirty="0">
                <a:latin typeface="Arial" panose="020B0604020202020204" pitchFamily="34" charset="0"/>
                <a:cs typeface="Arial" panose="020B0604020202020204" pitchFamily="34" charset="0"/>
              </a:rPr>
              <a:t>Ortak yazılı sınavı başlamadan önce soru kâğıdı ve optik cevap kağıdı üzerinde öğrenciye ait olan doldurulması gereken bilgilerin öğrenciler tarafından doldurulması ve kontrolünü sağlamak. </a:t>
            </a:r>
          </a:p>
        </p:txBody>
      </p:sp>
      <p:pic>
        <p:nvPicPr>
          <p:cNvPr id="9" name="Resim 8">
            <a:extLst>
              <a:ext uri="{FF2B5EF4-FFF2-40B4-BE49-F238E27FC236}">
                <a16:creationId xmlns:a16="http://schemas.microsoft.com/office/drawing/2014/main" id="{2999B39C-DB7C-4263-A813-84BD6A771CF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4" name="Slayt Numarası Yer Tutucusu 3">
            <a:extLst>
              <a:ext uri="{FF2B5EF4-FFF2-40B4-BE49-F238E27FC236}">
                <a16:creationId xmlns:a16="http://schemas.microsoft.com/office/drawing/2014/main" id="{52A47619-B05F-4A29-A37C-18D66917B2EB}"/>
              </a:ext>
            </a:extLst>
          </p:cNvPr>
          <p:cNvSpPr>
            <a:spLocks noGrp="1"/>
          </p:cNvSpPr>
          <p:nvPr>
            <p:ph type="sldNum" sz="quarter" idx="12"/>
          </p:nvPr>
        </p:nvSpPr>
        <p:spPr/>
        <p:txBody>
          <a:bodyPr/>
          <a:lstStyle/>
          <a:p>
            <a:pPr>
              <a:defRPr/>
            </a:pPr>
            <a:fld id="{81DCB9AC-EC04-4A9B-823B-6223CCAA7F26}" type="slidenum">
              <a:rPr lang="tr-TR" smtClean="0"/>
              <a:pPr>
                <a:defRPr/>
              </a:pPr>
              <a:t>24</a:t>
            </a:fld>
            <a:endParaRPr lang="tr-TR"/>
          </a:p>
        </p:txBody>
      </p:sp>
    </p:spTree>
    <p:extLst>
      <p:ext uri="{BB962C8B-B14F-4D97-AF65-F5344CB8AC3E}">
        <p14:creationId xmlns:p14="http://schemas.microsoft.com/office/powerpoint/2010/main" val="3192328374"/>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D194CA33-A504-4123-B051-0CBAA1E8AC09}"/>
              </a:ext>
            </a:extLst>
          </p:cNvPr>
          <p:cNvSpPr/>
          <p:nvPr/>
        </p:nvSpPr>
        <p:spPr>
          <a:xfrm>
            <a:off x="395536" y="1935108"/>
            <a:ext cx="8352928" cy="2031325"/>
          </a:xfrm>
          <a:prstGeom prst="rect">
            <a:avLst/>
          </a:prstGeom>
          <a:solidFill>
            <a:schemeClr val="bg1">
              <a:lumMod val="75000"/>
            </a:schemeClr>
          </a:solidFill>
        </p:spPr>
        <p:txBody>
          <a:bodyPr wrap="square">
            <a:spAutoFit/>
          </a:bodyPr>
          <a:lstStyle/>
          <a:p>
            <a:pPr marL="285750" indent="-285750">
              <a:buFont typeface="Wingdings" panose="05000000000000000000" pitchFamily="2" charset="2"/>
              <a:buChar char="ü"/>
            </a:pPr>
            <a:r>
              <a:rPr lang="tr-TR" dirty="0"/>
              <a:t>Sınavın değerlendirilmesinde yanlış cevap sayısının doğru cevap sayısını etkilemeyeceğini öğrencilere duyurmak.</a:t>
            </a:r>
          </a:p>
          <a:p>
            <a:pPr marL="285750" indent="-285750">
              <a:buFont typeface="Wingdings" panose="05000000000000000000" pitchFamily="2" charset="2"/>
              <a:buChar char="ü"/>
            </a:pPr>
            <a:endParaRPr lang="tr-TR" dirty="0"/>
          </a:p>
          <a:p>
            <a:pPr marL="285750" indent="-285750">
              <a:buFont typeface="Wingdings" panose="05000000000000000000" pitchFamily="2" charset="2"/>
              <a:buChar char="ü"/>
            </a:pPr>
            <a:r>
              <a:rPr lang="tr-TR" dirty="0"/>
              <a:t>Ortak yazılı sınav süresince dışarı çıkılmasına izin vermemek. (Zorunlu hallerde ise okul idaresi gözetiminde öğrenci dışarı çıkarılır, öğrenciye ek süre verilmez.)</a:t>
            </a:r>
          </a:p>
          <a:p>
            <a:pPr marL="285750" indent="-285750">
              <a:buFont typeface="Wingdings" panose="05000000000000000000" pitchFamily="2" charset="2"/>
              <a:buChar char="ü"/>
            </a:pPr>
            <a:endParaRPr lang="tr-TR" dirty="0"/>
          </a:p>
        </p:txBody>
      </p:sp>
      <p:pic>
        <p:nvPicPr>
          <p:cNvPr id="9" name="Resim 8">
            <a:extLst>
              <a:ext uri="{FF2B5EF4-FFF2-40B4-BE49-F238E27FC236}">
                <a16:creationId xmlns:a16="http://schemas.microsoft.com/office/drawing/2014/main" id="{FBC95DFB-6DB6-452B-82BC-C41285139F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3" name="Dikdörtgen 2">
            <a:extLst>
              <a:ext uri="{FF2B5EF4-FFF2-40B4-BE49-F238E27FC236}">
                <a16:creationId xmlns:a16="http://schemas.microsoft.com/office/drawing/2014/main" id="{95695007-9CC1-4965-933B-E2393E6794A4}"/>
              </a:ext>
            </a:extLst>
          </p:cNvPr>
          <p:cNvSpPr/>
          <p:nvPr/>
        </p:nvSpPr>
        <p:spPr>
          <a:xfrm>
            <a:off x="393312" y="4352900"/>
            <a:ext cx="8283143" cy="923330"/>
          </a:xfrm>
          <a:prstGeom prst="rect">
            <a:avLst/>
          </a:prstGeom>
          <a:solidFill>
            <a:schemeClr val="accent4">
              <a:lumMod val="20000"/>
              <a:lumOff val="80000"/>
            </a:schemeClr>
          </a:solidFill>
        </p:spPr>
        <p:txBody>
          <a:bodyPr wrap="square">
            <a:spAutoFit/>
          </a:bodyPr>
          <a:lstStyle/>
          <a:p>
            <a:pPr marL="285750" indent="-285750">
              <a:buFont typeface="Wingdings" panose="05000000000000000000" pitchFamily="2" charset="2"/>
              <a:buChar char="ü"/>
            </a:pPr>
            <a:r>
              <a:rPr lang="tr-TR" dirty="0"/>
              <a:t>Sınav salonunda kablosuz iletişim sağlayan </a:t>
            </a:r>
            <a:r>
              <a:rPr lang="tr-TR" dirty="0" err="1"/>
              <a:t>bluetooth</a:t>
            </a:r>
            <a:r>
              <a:rPr lang="tr-TR" dirty="0"/>
              <a:t> vb. cihazlarla; kulaklık, her türlü elektronik/mekanik cihazla ve çağrı cihazı, telsiz, fotoğraf makinesi vb. araçlar bulundurması yasaktır.</a:t>
            </a:r>
          </a:p>
        </p:txBody>
      </p:sp>
      <p:sp>
        <p:nvSpPr>
          <p:cNvPr id="4" name="Slayt Numarası Yer Tutucusu 3">
            <a:extLst>
              <a:ext uri="{FF2B5EF4-FFF2-40B4-BE49-F238E27FC236}">
                <a16:creationId xmlns:a16="http://schemas.microsoft.com/office/drawing/2014/main" id="{8880B66F-6B10-4048-8955-53C825F1FC18}"/>
              </a:ext>
            </a:extLst>
          </p:cNvPr>
          <p:cNvSpPr>
            <a:spLocks noGrp="1"/>
          </p:cNvSpPr>
          <p:nvPr>
            <p:ph type="sldNum" sz="quarter" idx="12"/>
          </p:nvPr>
        </p:nvSpPr>
        <p:spPr/>
        <p:txBody>
          <a:bodyPr/>
          <a:lstStyle/>
          <a:p>
            <a:pPr>
              <a:defRPr/>
            </a:pPr>
            <a:fld id="{81DCB9AC-EC04-4A9B-823B-6223CCAA7F26}" type="slidenum">
              <a:rPr lang="tr-TR" smtClean="0"/>
              <a:pPr>
                <a:defRPr/>
              </a:pPr>
              <a:t>25</a:t>
            </a:fld>
            <a:endParaRPr lang="tr-TR"/>
          </a:p>
        </p:txBody>
      </p:sp>
    </p:spTree>
    <p:extLst>
      <p:ext uri="{BB962C8B-B14F-4D97-AF65-F5344CB8AC3E}">
        <p14:creationId xmlns:p14="http://schemas.microsoft.com/office/powerpoint/2010/main" val="1130011891"/>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D194CA33-A504-4123-B051-0CBAA1E8AC09}"/>
              </a:ext>
            </a:extLst>
          </p:cNvPr>
          <p:cNvSpPr/>
          <p:nvPr/>
        </p:nvSpPr>
        <p:spPr>
          <a:xfrm>
            <a:off x="395536" y="2689766"/>
            <a:ext cx="8352928" cy="2308324"/>
          </a:xfrm>
          <a:prstGeom prst="rect">
            <a:avLst/>
          </a:prstGeom>
          <a:solidFill>
            <a:schemeClr val="accent3">
              <a:lumMod val="40000"/>
              <a:lumOff val="60000"/>
            </a:schemeClr>
          </a:solidFill>
        </p:spPr>
        <p:txBody>
          <a:bodyPr wrap="square">
            <a:spAutoFit/>
          </a:bodyPr>
          <a:lstStyle/>
          <a:p>
            <a:pPr marL="285750" indent="-285750" algn="just">
              <a:buFont typeface="Wingdings" panose="05000000000000000000" pitchFamily="2" charset="2"/>
              <a:buChar char="ü"/>
            </a:pPr>
            <a:r>
              <a:rPr lang="tr-TR" dirty="0"/>
              <a:t>Ortak yazılı sınav esnasında kopya çekildiğinin gözetmen tarafından tespit edilmesi hâlinde kopya çeken öğrenci için Kopya Tespit Tutanağını doldurduktan sonra okul idaresine teslim etmek.</a:t>
            </a:r>
          </a:p>
          <a:p>
            <a:pPr marL="285750" indent="-285750" algn="just">
              <a:buFont typeface="Wingdings" panose="05000000000000000000" pitchFamily="2" charset="2"/>
              <a:buChar char="ü"/>
            </a:pPr>
            <a:endParaRPr lang="tr-TR" dirty="0"/>
          </a:p>
          <a:p>
            <a:pPr marL="285750" indent="-285750" algn="just">
              <a:buFont typeface="Wingdings" panose="05000000000000000000" pitchFamily="2" charset="2"/>
              <a:buChar char="ü"/>
            </a:pPr>
            <a:r>
              <a:rPr lang="tr-TR" dirty="0"/>
              <a:t>Ortak yazılı sınav sonrasında hem soru kağıdında hem de optik cevap kağıdında öğrencilerin adı, soyadı,  sınıfı,  öğrenci numarası bölümlerinin doğru olarak doldurulduğunu kontrol ettikten sonra sınav evraklarını okul idaresine teslim etmek.</a:t>
            </a:r>
          </a:p>
        </p:txBody>
      </p:sp>
      <p:pic>
        <p:nvPicPr>
          <p:cNvPr id="9" name="Resim 8">
            <a:extLst>
              <a:ext uri="{FF2B5EF4-FFF2-40B4-BE49-F238E27FC236}">
                <a16:creationId xmlns:a16="http://schemas.microsoft.com/office/drawing/2014/main" id="{FBC95DFB-6DB6-452B-82BC-C41285139F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3" name="Slayt Numarası Yer Tutucusu 2">
            <a:extLst>
              <a:ext uri="{FF2B5EF4-FFF2-40B4-BE49-F238E27FC236}">
                <a16:creationId xmlns:a16="http://schemas.microsoft.com/office/drawing/2014/main" id="{226C8BED-0372-40AB-A602-A17710CB9675}"/>
              </a:ext>
            </a:extLst>
          </p:cNvPr>
          <p:cNvSpPr>
            <a:spLocks noGrp="1"/>
          </p:cNvSpPr>
          <p:nvPr>
            <p:ph type="sldNum" sz="quarter" idx="12"/>
          </p:nvPr>
        </p:nvSpPr>
        <p:spPr/>
        <p:txBody>
          <a:bodyPr/>
          <a:lstStyle/>
          <a:p>
            <a:pPr>
              <a:defRPr/>
            </a:pPr>
            <a:fld id="{81DCB9AC-EC04-4A9B-823B-6223CCAA7F26}" type="slidenum">
              <a:rPr lang="tr-TR" smtClean="0"/>
              <a:pPr>
                <a:defRPr/>
              </a:pPr>
              <a:t>26</a:t>
            </a:fld>
            <a:endParaRPr lang="tr-TR"/>
          </a:p>
        </p:txBody>
      </p:sp>
    </p:spTree>
    <p:extLst>
      <p:ext uri="{BB962C8B-B14F-4D97-AF65-F5344CB8AC3E}">
        <p14:creationId xmlns:p14="http://schemas.microsoft.com/office/powerpoint/2010/main" val="149534354"/>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D194CA33-A504-4123-B051-0CBAA1E8AC09}"/>
              </a:ext>
            </a:extLst>
          </p:cNvPr>
          <p:cNvSpPr/>
          <p:nvPr/>
        </p:nvSpPr>
        <p:spPr>
          <a:xfrm>
            <a:off x="642809" y="1568199"/>
            <a:ext cx="8043991" cy="1477328"/>
          </a:xfrm>
          <a:prstGeom prst="rect">
            <a:avLst/>
          </a:prstGeom>
          <a:solidFill>
            <a:schemeClr val="accent2">
              <a:lumMod val="40000"/>
              <a:lumOff val="60000"/>
            </a:schemeClr>
          </a:solidFill>
        </p:spPr>
        <p:txBody>
          <a:bodyPr wrap="square">
            <a:spAutoFit/>
          </a:bodyPr>
          <a:lstStyle/>
          <a:p>
            <a:pPr marL="285750" indent="-285750" algn="just">
              <a:buFont typeface="Wingdings" panose="05000000000000000000" pitchFamily="2" charset="2"/>
              <a:buChar char="ü"/>
            </a:pPr>
            <a:r>
              <a:rPr lang="tr-TR" dirty="0"/>
              <a:t>Okullar ilgili zarflara;</a:t>
            </a:r>
          </a:p>
          <a:p>
            <a:pPr algn="just"/>
            <a:endParaRPr lang="tr-TR" dirty="0"/>
          </a:p>
          <a:p>
            <a:pPr algn="just"/>
            <a:r>
              <a:rPr lang="tr-TR" dirty="0"/>
              <a:t>-  Optik Cevap Kağıdı</a:t>
            </a:r>
          </a:p>
          <a:p>
            <a:pPr algn="just"/>
            <a:r>
              <a:rPr lang="tr-TR" dirty="0"/>
              <a:t>-  Salon Öğrenci Yoklama Listeleri </a:t>
            </a:r>
          </a:p>
          <a:p>
            <a:pPr algn="just"/>
            <a:r>
              <a:rPr lang="tr-TR" dirty="0"/>
              <a:t>-  Tutanak (tutuldu ise)</a:t>
            </a:r>
          </a:p>
        </p:txBody>
      </p:sp>
      <p:pic>
        <p:nvPicPr>
          <p:cNvPr id="9" name="Resim 8">
            <a:extLst>
              <a:ext uri="{FF2B5EF4-FFF2-40B4-BE49-F238E27FC236}">
                <a16:creationId xmlns:a16="http://schemas.microsoft.com/office/drawing/2014/main" id="{FBC95DFB-6DB6-452B-82BC-C41285139F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3" name="Slayt Numarası Yer Tutucusu 2">
            <a:extLst>
              <a:ext uri="{FF2B5EF4-FFF2-40B4-BE49-F238E27FC236}">
                <a16:creationId xmlns:a16="http://schemas.microsoft.com/office/drawing/2014/main" id="{226C8BED-0372-40AB-A602-A17710CB9675}"/>
              </a:ext>
            </a:extLst>
          </p:cNvPr>
          <p:cNvSpPr>
            <a:spLocks noGrp="1"/>
          </p:cNvSpPr>
          <p:nvPr>
            <p:ph type="sldNum" sz="quarter" idx="12"/>
          </p:nvPr>
        </p:nvSpPr>
        <p:spPr/>
        <p:txBody>
          <a:bodyPr/>
          <a:lstStyle/>
          <a:p>
            <a:pPr>
              <a:defRPr/>
            </a:pPr>
            <a:fld id="{81DCB9AC-EC04-4A9B-823B-6223CCAA7F26}" type="slidenum">
              <a:rPr lang="tr-TR" smtClean="0"/>
              <a:pPr>
                <a:defRPr/>
              </a:pPr>
              <a:t>27</a:t>
            </a:fld>
            <a:endParaRPr lang="tr-TR"/>
          </a:p>
        </p:txBody>
      </p:sp>
      <p:sp>
        <p:nvSpPr>
          <p:cNvPr id="4" name="Metin kutusu 3">
            <a:extLst>
              <a:ext uri="{FF2B5EF4-FFF2-40B4-BE49-F238E27FC236}">
                <a16:creationId xmlns:a16="http://schemas.microsoft.com/office/drawing/2014/main" id="{AF8FB203-2698-4230-BAFF-60C99D53E1E9}"/>
              </a:ext>
            </a:extLst>
          </p:cNvPr>
          <p:cNvSpPr txBox="1"/>
          <p:nvPr/>
        </p:nvSpPr>
        <p:spPr>
          <a:xfrm>
            <a:off x="642809" y="3789040"/>
            <a:ext cx="8043991" cy="923330"/>
          </a:xfrm>
          <a:prstGeom prst="rect">
            <a:avLst/>
          </a:prstGeom>
          <a:noFill/>
        </p:spPr>
        <p:txBody>
          <a:bodyPr wrap="square" rtlCol="0">
            <a:spAutoFit/>
          </a:bodyPr>
          <a:lstStyle/>
          <a:p>
            <a:r>
              <a:rPr lang="tr-TR" dirty="0"/>
              <a:t>Optik soru kağıtları kesinlikle zarflara koyulmayacaktır. Okul idaresi tarafından dersin öğretmenine verilip yıl sonunda sınav evrakı olarak teslim edilecektir.</a:t>
            </a:r>
          </a:p>
        </p:txBody>
      </p:sp>
    </p:spTree>
    <p:extLst>
      <p:ext uri="{BB962C8B-B14F-4D97-AF65-F5344CB8AC3E}">
        <p14:creationId xmlns:p14="http://schemas.microsoft.com/office/powerpoint/2010/main" val="2736271506"/>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E0ABD494-1437-4D92-8392-4CFA667879AF}"/>
              </a:ext>
            </a:extLst>
          </p:cNvPr>
          <p:cNvSpPr>
            <a:spLocks noGrp="1"/>
          </p:cNvSpPr>
          <p:nvPr>
            <p:ph type="sldNum" sz="quarter" idx="12"/>
          </p:nvPr>
        </p:nvSpPr>
        <p:spPr/>
        <p:txBody>
          <a:bodyPr/>
          <a:lstStyle/>
          <a:p>
            <a:pPr>
              <a:defRPr/>
            </a:pPr>
            <a:fld id="{81DCB9AC-EC04-4A9B-823B-6223CCAA7F26}" type="slidenum">
              <a:rPr lang="tr-TR" smtClean="0"/>
              <a:pPr>
                <a:defRPr/>
              </a:pPr>
              <a:t>28</a:t>
            </a:fld>
            <a:endParaRPr lang="tr-TR"/>
          </a:p>
        </p:txBody>
      </p:sp>
      <p:sp>
        <p:nvSpPr>
          <p:cNvPr id="4" name="Metin kutusu 3">
            <a:extLst>
              <a:ext uri="{FF2B5EF4-FFF2-40B4-BE49-F238E27FC236}">
                <a16:creationId xmlns:a16="http://schemas.microsoft.com/office/drawing/2014/main" id="{570473FB-127B-49C8-A794-91B07E4123B2}"/>
              </a:ext>
            </a:extLst>
          </p:cNvPr>
          <p:cNvSpPr txBox="1"/>
          <p:nvPr/>
        </p:nvSpPr>
        <p:spPr>
          <a:xfrm>
            <a:off x="2267744" y="332655"/>
            <a:ext cx="4176464" cy="369332"/>
          </a:xfrm>
          <a:prstGeom prst="rect">
            <a:avLst/>
          </a:prstGeom>
          <a:noFill/>
        </p:spPr>
        <p:txBody>
          <a:bodyPr wrap="square" rtlCol="0">
            <a:spAutoFit/>
          </a:bodyPr>
          <a:lstStyle/>
          <a:p>
            <a:pPr algn="ctr"/>
            <a:r>
              <a:rPr lang="tr-TR" b="1" dirty="0"/>
              <a:t>BELİRTKE TABLOSU</a:t>
            </a:r>
          </a:p>
        </p:txBody>
      </p:sp>
      <p:graphicFrame>
        <p:nvGraphicFramePr>
          <p:cNvPr id="5" name="Tablo 4">
            <a:extLst>
              <a:ext uri="{FF2B5EF4-FFF2-40B4-BE49-F238E27FC236}">
                <a16:creationId xmlns:a16="http://schemas.microsoft.com/office/drawing/2014/main" id="{2C548794-925A-4D3F-81B6-C017E29C813C}"/>
              </a:ext>
            </a:extLst>
          </p:cNvPr>
          <p:cNvGraphicFramePr>
            <a:graphicFrameLocks noGrp="1"/>
          </p:cNvGraphicFramePr>
          <p:nvPr>
            <p:extLst>
              <p:ext uri="{D42A27DB-BD31-4B8C-83A1-F6EECF244321}">
                <p14:modId xmlns:p14="http://schemas.microsoft.com/office/powerpoint/2010/main" val="1786666523"/>
              </p:ext>
            </p:extLst>
          </p:nvPr>
        </p:nvGraphicFramePr>
        <p:xfrm>
          <a:off x="1619672" y="934006"/>
          <a:ext cx="5472608" cy="5190325"/>
        </p:xfrm>
        <a:graphic>
          <a:graphicData uri="http://schemas.openxmlformats.org/drawingml/2006/table">
            <a:tbl>
              <a:tblPr/>
              <a:tblGrid>
                <a:gridCol w="5472608">
                  <a:extLst>
                    <a:ext uri="{9D8B030D-6E8A-4147-A177-3AD203B41FA5}">
                      <a16:colId xmlns:a16="http://schemas.microsoft.com/office/drawing/2014/main" val="1753747198"/>
                    </a:ext>
                  </a:extLst>
                </a:gridCol>
              </a:tblGrid>
              <a:tr h="308341">
                <a:tc>
                  <a:txBody>
                    <a:bodyPr/>
                    <a:lstStyle/>
                    <a:p>
                      <a:pPr algn="ctr" fontAlgn="ctr"/>
                      <a:r>
                        <a:rPr lang="tr-TR" sz="1000" b="1" i="0" u="none" strike="noStrike" dirty="0">
                          <a:solidFill>
                            <a:srgbClr val="000000"/>
                          </a:solidFill>
                          <a:effectLst/>
                          <a:latin typeface="Calibri" panose="020F0502020204030204" pitchFamily="34" charset="0"/>
                        </a:rPr>
                        <a:t>9. SINIF MATEMATİK ORTAK SINAV SORU DAĞILIMI</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39107566"/>
                  </a:ext>
                </a:extLst>
              </a:tr>
              <a:tr h="256437">
                <a:tc>
                  <a:txBody>
                    <a:bodyPr/>
                    <a:lstStyle/>
                    <a:p>
                      <a:pPr algn="l" fontAlgn="ctr"/>
                      <a:r>
                        <a:rPr lang="tr-TR" sz="900" b="1" i="0" u="none" strike="noStrike" dirty="0">
                          <a:solidFill>
                            <a:srgbClr val="000000"/>
                          </a:solidFill>
                          <a:effectLst/>
                          <a:latin typeface="Calibri" panose="020F0502020204030204" pitchFamily="34" charset="0"/>
                        </a:rPr>
                        <a:t>  DENKLEMLER VE EŞİTSİZLİKLER</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76296795"/>
                  </a:ext>
                </a:extLst>
              </a:tr>
              <a:tr h="256437">
                <a:tc>
                  <a:txBody>
                    <a:bodyPr/>
                    <a:lstStyle/>
                    <a:p>
                      <a:pPr algn="l" fontAlgn="ctr"/>
                      <a:r>
                        <a:rPr lang="tr-TR" sz="900" b="0" i="0" u="none" strike="noStrike" dirty="0">
                          <a:solidFill>
                            <a:srgbClr val="000000"/>
                          </a:solidFill>
                          <a:effectLst/>
                          <a:latin typeface="Calibri" panose="020F0502020204030204" pitchFamily="34" charset="0"/>
                        </a:rPr>
                        <a:t>  9.3. Denklemler ve Eşitsizlikler</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60296403"/>
                  </a:ext>
                </a:extLst>
              </a:tr>
              <a:tr h="256437">
                <a:tc>
                  <a:txBody>
                    <a:bodyPr/>
                    <a:lstStyle/>
                    <a:p>
                      <a:pPr algn="l" fontAlgn="ctr"/>
                      <a:r>
                        <a:rPr lang="tr-TR" sz="900" b="0" i="0" u="none" strike="noStrike" dirty="0">
                          <a:solidFill>
                            <a:srgbClr val="000000"/>
                          </a:solidFill>
                          <a:effectLst/>
                          <a:latin typeface="Calibri" panose="020F0502020204030204" pitchFamily="34" charset="0"/>
                        </a:rPr>
                        <a:t>  9.3.1. Sayı Kümeleri</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6450362"/>
                  </a:ext>
                </a:extLst>
              </a:tr>
              <a:tr h="256437">
                <a:tc>
                  <a:txBody>
                    <a:bodyPr/>
                    <a:lstStyle/>
                    <a:p>
                      <a:pPr algn="l" fontAlgn="ctr"/>
                      <a:r>
                        <a:rPr lang="tr-TR" sz="900" b="0" i="0" u="none" strike="noStrike" dirty="0">
                          <a:solidFill>
                            <a:srgbClr val="000000"/>
                          </a:solidFill>
                          <a:effectLst/>
                          <a:latin typeface="Calibri" panose="020F0502020204030204" pitchFamily="34" charset="0"/>
                        </a:rPr>
                        <a:t>  9.3.1.1. Sayı kümelerini birbiriyle ilişkilendirir.</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6910742"/>
                  </a:ext>
                </a:extLst>
              </a:tr>
              <a:tr h="256437">
                <a:tc>
                  <a:txBody>
                    <a:bodyPr/>
                    <a:lstStyle/>
                    <a:p>
                      <a:pPr algn="l" fontAlgn="ctr"/>
                      <a:r>
                        <a:rPr lang="tr-TR" sz="900" b="0" i="0" u="none" strike="noStrike" dirty="0">
                          <a:solidFill>
                            <a:srgbClr val="000000"/>
                          </a:solidFill>
                          <a:effectLst/>
                          <a:latin typeface="Calibri" panose="020F0502020204030204" pitchFamily="34" charset="0"/>
                        </a:rPr>
                        <a:t>  9.3.2. Bölünebilme Kuralları</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49186168"/>
                  </a:ext>
                </a:extLst>
              </a:tr>
              <a:tr h="256437">
                <a:tc>
                  <a:txBody>
                    <a:bodyPr/>
                    <a:lstStyle/>
                    <a:p>
                      <a:pPr algn="l" fontAlgn="ctr"/>
                      <a:r>
                        <a:rPr lang="tr-TR" sz="900" b="0" i="0" u="none" strike="noStrike" dirty="0">
                          <a:solidFill>
                            <a:srgbClr val="000000"/>
                          </a:solidFill>
                          <a:effectLst/>
                          <a:latin typeface="Calibri" panose="020F0502020204030204" pitchFamily="34" charset="0"/>
                        </a:rPr>
                        <a:t>  9.3.2.1. Tam sayılarda bölünebilme kurallarıyla ilgili problemler çözer. </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96909122"/>
                  </a:ext>
                </a:extLst>
              </a:tr>
              <a:tr h="256437">
                <a:tc>
                  <a:txBody>
                    <a:bodyPr/>
                    <a:lstStyle/>
                    <a:p>
                      <a:pPr algn="l" fontAlgn="ctr"/>
                      <a:r>
                        <a:rPr lang="tr-TR" sz="900" b="0" i="0" u="none" strike="noStrike" dirty="0">
                          <a:solidFill>
                            <a:srgbClr val="000000"/>
                          </a:solidFill>
                          <a:effectLst/>
                          <a:latin typeface="Calibri" panose="020F0502020204030204" pitchFamily="34" charset="0"/>
                        </a:rPr>
                        <a:t>  9.3.2.2. Tam sayılarda EBOB ve EKOK ile ilgili uygulamalar yapar. </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98669035"/>
                  </a:ext>
                </a:extLst>
              </a:tr>
              <a:tr h="256437">
                <a:tc>
                  <a:txBody>
                    <a:bodyPr/>
                    <a:lstStyle/>
                    <a:p>
                      <a:pPr algn="l" fontAlgn="ctr"/>
                      <a:r>
                        <a:rPr lang="tr-TR" sz="900" b="0" i="0" u="none" strike="noStrike" dirty="0">
                          <a:solidFill>
                            <a:srgbClr val="000000"/>
                          </a:solidFill>
                          <a:effectLst/>
                          <a:latin typeface="Calibri" panose="020F0502020204030204" pitchFamily="34" charset="0"/>
                        </a:rPr>
                        <a:t>  9.3.2.3. Gerçek hayatta periyodik olarak tekrar eden durumları içeren problemleri çözer. </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8046898"/>
                  </a:ext>
                </a:extLst>
              </a:tr>
              <a:tr h="256437">
                <a:tc>
                  <a:txBody>
                    <a:bodyPr/>
                    <a:lstStyle/>
                    <a:p>
                      <a:pPr algn="l" fontAlgn="ctr"/>
                      <a:r>
                        <a:rPr lang="tr-TR" sz="900" b="0" i="0" u="none" strike="noStrike" dirty="0">
                          <a:solidFill>
                            <a:srgbClr val="000000"/>
                          </a:solidFill>
                          <a:effectLst/>
                          <a:latin typeface="Calibri" panose="020F0502020204030204" pitchFamily="34" charset="0"/>
                        </a:rPr>
                        <a:t>  9.3.3.Birinci Dereceden Denklemler ve Eşitsizlikler</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5019624"/>
                  </a:ext>
                </a:extLst>
              </a:tr>
              <a:tr h="256437">
                <a:tc>
                  <a:txBody>
                    <a:bodyPr/>
                    <a:lstStyle/>
                    <a:p>
                      <a:pPr algn="l" fontAlgn="ctr"/>
                      <a:r>
                        <a:rPr lang="tr-TR" sz="900" b="0" i="0" u="none" strike="noStrike" dirty="0">
                          <a:solidFill>
                            <a:srgbClr val="000000"/>
                          </a:solidFill>
                          <a:effectLst/>
                          <a:latin typeface="Calibri" panose="020F0502020204030204" pitchFamily="34" charset="0"/>
                        </a:rPr>
                        <a:t>  9.3.3.1. Gerçek sayılar kümesinde aralık kavramını açıklar.</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70378051"/>
                  </a:ext>
                </a:extLst>
              </a:tr>
              <a:tr h="259664">
                <a:tc>
                  <a:txBody>
                    <a:bodyPr/>
                    <a:lstStyle/>
                    <a:p>
                      <a:pPr algn="l" fontAlgn="ctr"/>
                      <a:r>
                        <a:rPr lang="tr-TR" sz="900" b="0" i="0" u="none" strike="noStrike" dirty="0">
                          <a:solidFill>
                            <a:srgbClr val="000000"/>
                          </a:solidFill>
                          <a:effectLst/>
                          <a:latin typeface="Calibri" panose="020F0502020204030204" pitchFamily="34" charset="0"/>
                        </a:rPr>
                        <a:t>  9.3.3.2. Birinci dereceden bir bilinmeyenli denklem ve eşitsizliklerin çözüm kümelerini bulur. </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28591877"/>
                  </a:ext>
                </a:extLst>
              </a:tr>
              <a:tr h="259664">
                <a:tc>
                  <a:txBody>
                    <a:bodyPr/>
                    <a:lstStyle/>
                    <a:p>
                      <a:pPr algn="l" fontAlgn="ctr"/>
                      <a:r>
                        <a:rPr lang="tr-TR" sz="900" b="0" i="0" u="none" strike="noStrike" dirty="0">
                          <a:solidFill>
                            <a:srgbClr val="000000"/>
                          </a:solidFill>
                          <a:effectLst/>
                          <a:latin typeface="Calibri" panose="020F0502020204030204" pitchFamily="34" charset="0"/>
                        </a:rPr>
                        <a:t>  9.3.3.3. Mutlak değer içeren birinci dereceden bir bilinmeyenli denklem ve eşitsizliklerin çözüm kümelerini bulur. </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796196"/>
                  </a:ext>
                </a:extLst>
              </a:tr>
              <a:tr h="259664">
                <a:tc>
                  <a:txBody>
                    <a:bodyPr/>
                    <a:lstStyle/>
                    <a:p>
                      <a:pPr algn="l" fontAlgn="ctr"/>
                      <a:r>
                        <a:rPr lang="tr-TR" sz="900" b="0" i="0" u="none" strike="noStrike" dirty="0">
                          <a:solidFill>
                            <a:srgbClr val="000000"/>
                          </a:solidFill>
                          <a:effectLst/>
                          <a:latin typeface="Calibri" panose="020F0502020204030204" pitchFamily="34" charset="0"/>
                        </a:rPr>
                        <a:t> 9.3.3.4. Birinci dereceden iki bilinmeyenli denklem ve eşitsizlik sistemlerinin çözüm kümelerini bulur. </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92754126"/>
                  </a:ext>
                </a:extLst>
              </a:tr>
              <a:tr h="256437">
                <a:tc>
                  <a:txBody>
                    <a:bodyPr/>
                    <a:lstStyle/>
                    <a:p>
                      <a:pPr algn="l" fontAlgn="ctr"/>
                      <a:r>
                        <a:rPr lang="tr-TR" sz="900" b="0" i="0" u="none" strike="noStrike" dirty="0">
                          <a:solidFill>
                            <a:srgbClr val="000000"/>
                          </a:solidFill>
                          <a:effectLst/>
                          <a:latin typeface="Calibri" panose="020F0502020204030204" pitchFamily="34" charset="0"/>
                        </a:rPr>
                        <a:t> 9.3.4. Üslü İfadeler ve Denklemler</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6742805"/>
                  </a:ext>
                </a:extLst>
              </a:tr>
              <a:tr h="256437">
                <a:tc>
                  <a:txBody>
                    <a:bodyPr/>
                    <a:lstStyle/>
                    <a:p>
                      <a:pPr algn="l" fontAlgn="ctr"/>
                      <a:r>
                        <a:rPr lang="tr-TR" sz="900" b="0" i="0" u="none" strike="noStrike" dirty="0">
                          <a:solidFill>
                            <a:srgbClr val="000000"/>
                          </a:solidFill>
                          <a:effectLst/>
                          <a:latin typeface="Calibri" panose="020F0502020204030204" pitchFamily="34" charset="0"/>
                        </a:rPr>
                        <a:t> </a:t>
                      </a:r>
                      <a:r>
                        <a:rPr lang="da-DK" sz="900" b="0" i="0" u="none" strike="noStrike" dirty="0">
                          <a:solidFill>
                            <a:srgbClr val="000000"/>
                          </a:solidFill>
                          <a:effectLst/>
                          <a:latin typeface="Calibri" panose="020F0502020204030204" pitchFamily="34" charset="0"/>
                        </a:rPr>
                        <a:t>9.3.4.1. Üslü ifadeleri içeren denklemleri çözer.</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9746669"/>
                  </a:ext>
                </a:extLst>
              </a:tr>
              <a:tr h="256437">
                <a:tc>
                  <a:txBody>
                    <a:bodyPr/>
                    <a:lstStyle/>
                    <a:p>
                      <a:pPr algn="l" fontAlgn="ctr"/>
                      <a:r>
                        <a:rPr lang="tr-TR" sz="900" b="0" i="0" u="none" strike="noStrike" dirty="0">
                          <a:solidFill>
                            <a:srgbClr val="000000"/>
                          </a:solidFill>
                          <a:effectLst/>
                          <a:latin typeface="Calibri" panose="020F0502020204030204" pitchFamily="34" charset="0"/>
                        </a:rPr>
                        <a:t> 9.3.4.2. Köklü ifadeleri içeren denklemleri çözer.</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3199710"/>
                  </a:ext>
                </a:extLst>
              </a:tr>
              <a:tr h="256437">
                <a:tc>
                  <a:txBody>
                    <a:bodyPr/>
                    <a:lstStyle/>
                    <a:p>
                      <a:pPr algn="l" fontAlgn="ctr"/>
                      <a:r>
                        <a:rPr lang="tr-TR" sz="900" b="0" i="0" u="none" strike="noStrike" dirty="0">
                          <a:solidFill>
                            <a:srgbClr val="000000"/>
                          </a:solidFill>
                          <a:effectLst/>
                          <a:latin typeface="Calibri" panose="020F0502020204030204" pitchFamily="34" charset="0"/>
                        </a:rPr>
                        <a:t> 9.3.5. Denklemler ve Eşitsizliklerle İlgili Uygulamalar</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8047262"/>
                  </a:ext>
                </a:extLst>
              </a:tr>
              <a:tr h="256437">
                <a:tc>
                  <a:txBody>
                    <a:bodyPr/>
                    <a:lstStyle/>
                    <a:p>
                      <a:pPr algn="l" fontAlgn="ctr"/>
                      <a:r>
                        <a:rPr lang="tr-TR" sz="900" b="0" i="0" u="none" strike="noStrike" dirty="0">
                          <a:solidFill>
                            <a:srgbClr val="000000"/>
                          </a:solidFill>
                          <a:effectLst/>
                          <a:latin typeface="Calibri" panose="020F0502020204030204" pitchFamily="34" charset="0"/>
                        </a:rPr>
                        <a:t> 9.3.5.1. Oran ve orantı kavramlarını kullanarak problemler çözer. </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7214787"/>
                  </a:ext>
                </a:extLst>
              </a:tr>
              <a:tr h="256437">
                <a:tc>
                  <a:txBody>
                    <a:bodyPr/>
                    <a:lstStyle/>
                    <a:p>
                      <a:pPr algn="l" fontAlgn="ctr"/>
                      <a:r>
                        <a:rPr lang="tr-TR" sz="900" b="0" i="0" u="none" strike="noStrike" dirty="0">
                          <a:solidFill>
                            <a:srgbClr val="000000"/>
                          </a:solidFill>
                          <a:effectLst/>
                          <a:latin typeface="Calibri" panose="020F0502020204030204" pitchFamily="34" charset="0"/>
                        </a:rPr>
                        <a:t> 9.3.5.2. Denklemler ve eşitsizlikler ile ilgili problemler çözer. </a:t>
                      </a:r>
                    </a:p>
                  </a:txBody>
                  <a:tcPr marL="6734" marR="6734" marT="67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5153946"/>
                  </a:ext>
                </a:extLst>
              </a:tr>
            </a:tbl>
          </a:graphicData>
        </a:graphic>
      </p:graphicFrame>
    </p:spTree>
    <p:extLst>
      <p:ext uri="{BB962C8B-B14F-4D97-AF65-F5344CB8AC3E}">
        <p14:creationId xmlns:p14="http://schemas.microsoft.com/office/powerpoint/2010/main" val="3160942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a:extLst>
              <a:ext uri="{FF2B5EF4-FFF2-40B4-BE49-F238E27FC236}">
                <a16:creationId xmlns:a16="http://schemas.microsoft.com/office/drawing/2014/main" id="{2B17E89B-4D72-4D9E-8AEA-52B455FB44C7}"/>
              </a:ext>
            </a:extLst>
          </p:cNvPr>
          <p:cNvSpPr>
            <a:spLocks noGrp="1"/>
          </p:cNvSpPr>
          <p:nvPr>
            <p:ph type="sldNum" sz="quarter" idx="12"/>
          </p:nvPr>
        </p:nvSpPr>
        <p:spPr/>
        <p:txBody>
          <a:bodyPr/>
          <a:lstStyle/>
          <a:p>
            <a:pPr>
              <a:defRPr/>
            </a:pPr>
            <a:fld id="{81DCB9AC-EC04-4A9B-823B-6223CCAA7F26}" type="slidenum">
              <a:rPr lang="tr-TR" smtClean="0"/>
              <a:pPr>
                <a:defRPr/>
              </a:pPr>
              <a:t>29</a:t>
            </a:fld>
            <a:endParaRPr lang="tr-TR"/>
          </a:p>
        </p:txBody>
      </p:sp>
      <p:graphicFrame>
        <p:nvGraphicFramePr>
          <p:cNvPr id="7" name="Tablo 6">
            <a:extLst>
              <a:ext uri="{FF2B5EF4-FFF2-40B4-BE49-F238E27FC236}">
                <a16:creationId xmlns:a16="http://schemas.microsoft.com/office/drawing/2014/main" id="{0379A384-5AF0-45B7-8B19-53F3BC1208FC}"/>
              </a:ext>
            </a:extLst>
          </p:cNvPr>
          <p:cNvGraphicFramePr>
            <a:graphicFrameLocks noGrp="1"/>
          </p:cNvGraphicFramePr>
          <p:nvPr>
            <p:extLst>
              <p:ext uri="{D42A27DB-BD31-4B8C-83A1-F6EECF244321}">
                <p14:modId xmlns:p14="http://schemas.microsoft.com/office/powerpoint/2010/main" val="304686539"/>
              </p:ext>
            </p:extLst>
          </p:nvPr>
        </p:nvGraphicFramePr>
        <p:xfrm>
          <a:off x="1691680" y="633328"/>
          <a:ext cx="5472608" cy="5591343"/>
        </p:xfrm>
        <a:graphic>
          <a:graphicData uri="http://schemas.openxmlformats.org/drawingml/2006/table">
            <a:tbl>
              <a:tblPr/>
              <a:tblGrid>
                <a:gridCol w="5472608">
                  <a:extLst>
                    <a:ext uri="{9D8B030D-6E8A-4147-A177-3AD203B41FA5}">
                      <a16:colId xmlns:a16="http://schemas.microsoft.com/office/drawing/2014/main" val="950146287"/>
                    </a:ext>
                  </a:extLst>
                </a:gridCol>
              </a:tblGrid>
              <a:tr h="302808">
                <a:tc>
                  <a:txBody>
                    <a:bodyPr/>
                    <a:lstStyle/>
                    <a:p>
                      <a:pPr algn="ctr" fontAlgn="ctr"/>
                      <a:r>
                        <a:rPr lang="tr-TR" sz="1000" b="1" i="0" u="none" strike="noStrike" dirty="0">
                          <a:solidFill>
                            <a:srgbClr val="000000"/>
                          </a:solidFill>
                          <a:effectLst/>
                          <a:latin typeface="Calibri" panose="020F0502020204030204" pitchFamily="34" charset="0"/>
                        </a:rPr>
                        <a:t>10. SINIF MATEMATİK ORTAK SINAV SORU DAĞILIMI</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274832490"/>
                  </a:ext>
                </a:extLst>
              </a:tr>
              <a:tr h="251835">
                <a:tc>
                  <a:txBody>
                    <a:bodyPr/>
                    <a:lstStyle/>
                    <a:p>
                      <a:pPr algn="l" fontAlgn="ctr"/>
                      <a:r>
                        <a:rPr lang="tr-TR" sz="900" b="1" i="0" u="none" strike="noStrike" dirty="0">
                          <a:solidFill>
                            <a:srgbClr val="000000"/>
                          </a:solidFill>
                          <a:effectLst/>
                          <a:latin typeface="Calibri" panose="020F0502020204030204" pitchFamily="34" charset="0"/>
                        </a:rPr>
                        <a:t> 10.2. Fonksiyonlar</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3507866"/>
                  </a:ext>
                </a:extLst>
              </a:tr>
              <a:tr h="251835">
                <a:tc>
                  <a:txBody>
                    <a:bodyPr/>
                    <a:lstStyle/>
                    <a:p>
                      <a:pPr algn="l" fontAlgn="ctr"/>
                      <a:r>
                        <a:rPr lang="tr-TR" sz="900" b="0" i="0" u="none" strike="noStrike" dirty="0">
                          <a:solidFill>
                            <a:srgbClr val="000000"/>
                          </a:solidFill>
                          <a:effectLst/>
                          <a:latin typeface="Calibri" panose="020F0502020204030204" pitchFamily="34" charset="0"/>
                        </a:rPr>
                        <a:t> </a:t>
                      </a:r>
                      <a:r>
                        <a:rPr lang="sv-SE" sz="900" b="0" i="0" u="none" strike="noStrike" dirty="0">
                          <a:solidFill>
                            <a:srgbClr val="000000"/>
                          </a:solidFill>
                          <a:effectLst/>
                          <a:latin typeface="Calibri" panose="020F0502020204030204" pitchFamily="34" charset="0"/>
                        </a:rPr>
                        <a:t>10.2.1. Fonksiyon Kavramı ve Gösterimi</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51062141"/>
                  </a:ext>
                </a:extLst>
              </a:tr>
              <a:tr h="251835">
                <a:tc>
                  <a:txBody>
                    <a:bodyPr/>
                    <a:lstStyle/>
                    <a:p>
                      <a:pPr algn="l" fontAlgn="ctr"/>
                      <a:r>
                        <a:rPr lang="tr-TR" sz="900" b="0" i="0" u="none" strike="noStrike" dirty="0">
                          <a:solidFill>
                            <a:srgbClr val="000000"/>
                          </a:solidFill>
                          <a:effectLst/>
                          <a:latin typeface="Calibri" panose="020F0502020204030204" pitchFamily="34" charset="0"/>
                        </a:rPr>
                        <a:t> 10.2.1.1. Fonksiyonlarla ilgili problemler çözer.</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26887404"/>
                  </a:ext>
                </a:extLst>
              </a:tr>
              <a:tr h="251835">
                <a:tc>
                  <a:txBody>
                    <a:bodyPr/>
                    <a:lstStyle/>
                    <a:p>
                      <a:pPr algn="l" fontAlgn="ctr"/>
                      <a:r>
                        <a:rPr lang="tr-TR" sz="900" b="0" i="0" u="none" strike="noStrike" dirty="0">
                          <a:solidFill>
                            <a:srgbClr val="000000"/>
                          </a:solidFill>
                          <a:effectLst/>
                          <a:latin typeface="Calibri" panose="020F0502020204030204" pitchFamily="34" charset="0"/>
                        </a:rPr>
                        <a:t> 10.2.1.2. Fonksiyonların grafiklerini çizer.</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58355878"/>
                  </a:ext>
                </a:extLst>
              </a:tr>
              <a:tr h="251835">
                <a:tc>
                  <a:txBody>
                    <a:bodyPr/>
                    <a:lstStyle/>
                    <a:p>
                      <a:pPr algn="l" fontAlgn="ctr"/>
                      <a:r>
                        <a:rPr lang="tr-TR" sz="900" b="0" i="0" u="none" strike="noStrike" dirty="0">
                          <a:solidFill>
                            <a:srgbClr val="000000"/>
                          </a:solidFill>
                          <a:effectLst/>
                          <a:latin typeface="Calibri" panose="020F0502020204030204" pitchFamily="34" charset="0"/>
                        </a:rPr>
                        <a:t> 10.2.1.3. Fonksiyonların grafiklerini yorumlar.</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1135241"/>
                  </a:ext>
                </a:extLst>
              </a:tr>
              <a:tr h="251835">
                <a:tc>
                  <a:txBody>
                    <a:bodyPr/>
                    <a:lstStyle/>
                    <a:p>
                      <a:pPr algn="l" fontAlgn="ctr"/>
                      <a:r>
                        <a:rPr lang="tr-TR" sz="900" b="0" i="0" u="none" strike="noStrike" dirty="0">
                          <a:solidFill>
                            <a:srgbClr val="000000"/>
                          </a:solidFill>
                          <a:effectLst/>
                          <a:latin typeface="Calibri" panose="020F0502020204030204" pitchFamily="34" charset="0"/>
                        </a:rPr>
                        <a:t> 10.2.1.4. Gerçek hayat durumlarından doğrusal fonksiyonlarla ifade edilebilenlerin grafik gösterimlerini yapar.</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65258754"/>
                  </a:ext>
                </a:extLst>
              </a:tr>
              <a:tr h="251835">
                <a:tc>
                  <a:txBody>
                    <a:bodyPr/>
                    <a:lstStyle/>
                    <a:p>
                      <a:pPr algn="l" fontAlgn="ctr"/>
                      <a:r>
                        <a:rPr lang="tr-TR" sz="900" b="0" i="0" u="none" strike="noStrike" dirty="0">
                          <a:solidFill>
                            <a:srgbClr val="000000"/>
                          </a:solidFill>
                          <a:effectLst/>
                          <a:latin typeface="Calibri" panose="020F0502020204030204" pitchFamily="34" charset="0"/>
                        </a:rPr>
                        <a:t> 10.2.2. İki Fonksiyonun Bileşkesi ve Bir Fonksiyonun Tersi</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12409583"/>
                  </a:ext>
                </a:extLst>
              </a:tr>
              <a:tr h="251835">
                <a:tc>
                  <a:txBody>
                    <a:bodyPr/>
                    <a:lstStyle/>
                    <a:p>
                      <a:pPr algn="l" fontAlgn="ctr"/>
                      <a:r>
                        <a:rPr lang="tr-TR" sz="900" b="0" i="0" u="none" strike="noStrike" dirty="0">
                          <a:solidFill>
                            <a:srgbClr val="000000"/>
                          </a:solidFill>
                          <a:effectLst/>
                          <a:latin typeface="Calibri" panose="020F0502020204030204" pitchFamily="34" charset="0"/>
                        </a:rPr>
                        <a:t> 10.2.2.1. Bire bir ve örten fonksiyonlar ile ilgili uygulamalar yapar. </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49172132"/>
                  </a:ext>
                </a:extLst>
              </a:tr>
              <a:tr h="251835">
                <a:tc>
                  <a:txBody>
                    <a:bodyPr/>
                    <a:lstStyle/>
                    <a:p>
                      <a:pPr algn="l" fontAlgn="ctr"/>
                      <a:r>
                        <a:rPr lang="tr-TR" sz="900" b="0" i="0" u="none" strike="noStrike" dirty="0">
                          <a:solidFill>
                            <a:srgbClr val="000000"/>
                          </a:solidFill>
                          <a:effectLst/>
                          <a:latin typeface="Calibri" panose="020F0502020204030204" pitchFamily="34" charset="0"/>
                        </a:rPr>
                        <a:t> 10.2.2.2. Fonksiyonlarda bileşke işlemiyle ilgili işlemler yapar. </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4514997"/>
                  </a:ext>
                </a:extLst>
              </a:tr>
              <a:tr h="251835">
                <a:tc>
                  <a:txBody>
                    <a:bodyPr/>
                    <a:lstStyle/>
                    <a:p>
                      <a:pPr algn="l" fontAlgn="ctr"/>
                      <a:r>
                        <a:rPr lang="tr-TR" sz="900" b="0" i="0" u="none" strike="noStrike" dirty="0">
                          <a:solidFill>
                            <a:srgbClr val="000000"/>
                          </a:solidFill>
                          <a:effectLst/>
                          <a:latin typeface="Calibri" panose="020F0502020204030204" pitchFamily="34" charset="0"/>
                        </a:rPr>
                        <a:t> 10.2.2.3. Verilen bir fonksiyonun tersini bulur.</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713867"/>
                  </a:ext>
                </a:extLst>
              </a:tr>
              <a:tr h="251835">
                <a:tc>
                  <a:txBody>
                    <a:bodyPr/>
                    <a:lstStyle/>
                    <a:p>
                      <a:pPr algn="l" fontAlgn="ctr"/>
                      <a:r>
                        <a:rPr lang="tr-TR" sz="900" b="1" i="0" u="none" strike="noStrike" dirty="0">
                          <a:solidFill>
                            <a:srgbClr val="000000"/>
                          </a:solidFill>
                          <a:effectLst/>
                          <a:latin typeface="Calibri" panose="020F0502020204030204" pitchFamily="34" charset="0"/>
                        </a:rPr>
                        <a:t> 10.3. </a:t>
                      </a:r>
                      <a:r>
                        <a:rPr lang="tr-TR" sz="900" b="1" i="0" u="none" strike="noStrike" dirty="0" err="1">
                          <a:solidFill>
                            <a:srgbClr val="000000"/>
                          </a:solidFill>
                          <a:effectLst/>
                          <a:latin typeface="Calibri" panose="020F0502020204030204" pitchFamily="34" charset="0"/>
                        </a:rPr>
                        <a:t>Polinomlar</a:t>
                      </a:r>
                      <a:endParaRPr lang="tr-TR" sz="900" b="1" i="0" u="none" strike="noStrike" dirty="0">
                        <a:solidFill>
                          <a:srgbClr val="000000"/>
                        </a:solidFill>
                        <a:effectLst/>
                        <a:latin typeface="Calibri" panose="020F0502020204030204" pitchFamily="34" charset="0"/>
                      </a:endParaRP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50916631"/>
                  </a:ext>
                </a:extLst>
              </a:tr>
              <a:tr h="251835">
                <a:tc>
                  <a:txBody>
                    <a:bodyPr/>
                    <a:lstStyle/>
                    <a:p>
                      <a:pPr algn="l" fontAlgn="ctr"/>
                      <a:r>
                        <a:rPr lang="tr-TR" sz="900" b="0" i="0" u="none" strike="noStrike" dirty="0">
                          <a:solidFill>
                            <a:srgbClr val="000000"/>
                          </a:solidFill>
                          <a:effectLst/>
                          <a:latin typeface="Calibri" panose="020F0502020204030204" pitchFamily="34" charset="0"/>
                        </a:rPr>
                        <a:t> 10.3.1. </a:t>
                      </a:r>
                      <a:r>
                        <a:rPr lang="tr-TR" sz="900" b="0" i="0" u="none" strike="noStrike" dirty="0" err="1">
                          <a:solidFill>
                            <a:srgbClr val="000000"/>
                          </a:solidFill>
                          <a:effectLst/>
                          <a:latin typeface="Calibri" panose="020F0502020204030204" pitchFamily="34" charset="0"/>
                        </a:rPr>
                        <a:t>Polinom</a:t>
                      </a:r>
                      <a:r>
                        <a:rPr lang="tr-TR" sz="900" b="0" i="0" u="none" strike="noStrike" dirty="0">
                          <a:solidFill>
                            <a:srgbClr val="000000"/>
                          </a:solidFill>
                          <a:effectLst/>
                          <a:latin typeface="Calibri" panose="020F0502020204030204" pitchFamily="34" charset="0"/>
                        </a:rPr>
                        <a:t> Kavramı ve </a:t>
                      </a:r>
                      <a:r>
                        <a:rPr lang="tr-TR" sz="900" b="0" i="0" u="none" strike="noStrike" dirty="0" err="1">
                          <a:solidFill>
                            <a:srgbClr val="000000"/>
                          </a:solidFill>
                          <a:effectLst/>
                          <a:latin typeface="Calibri" panose="020F0502020204030204" pitchFamily="34" charset="0"/>
                        </a:rPr>
                        <a:t>Polinomlarla</a:t>
                      </a:r>
                      <a:r>
                        <a:rPr lang="tr-TR" sz="900" b="0" i="0" u="none" strike="noStrike" dirty="0">
                          <a:solidFill>
                            <a:srgbClr val="000000"/>
                          </a:solidFill>
                          <a:effectLst/>
                          <a:latin typeface="Calibri" panose="020F0502020204030204" pitchFamily="34" charset="0"/>
                        </a:rPr>
                        <a:t> İşlemler</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9651666"/>
                  </a:ext>
                </a:extLst>
              </a:tr>
              <a:tr h="251835">
                <a:tc>
                  <a:txBody>
                    <a:bodyPr/>
                    <a:lstStyle/>
                    <a:p>
                      <a:pPr algn="l" fontAlgn="ctr"/>
                      <a:r>
                        <a:rPr lang="tr-TR" sz="900" b="0" i="0" u="none" strike="noStrike" dirty="0">
                          <a:solidFill>
                            <a:srgbClr val="000000"/>
                          </a:solidFill>
                          <a:effectLst/>
                          <a:latin typeface="Calibri" panose="020F0502020204030204" pitchFamily="34" charset="0"/>
                        </a:rPr>
                        <a:t> 10.3.1.1. Bir değişkenli </a:t>
                      </a:r>
                      <a:r>
                        <a:rPr lang="tr-TR" sz="900" b="0" i="0" u="none" strike="noStrike" dirty="0" err="1">
                          <a:solidFill>
                            <a:srgbClr val="000000"/>
                          </a:solidFill>
                          <a:effectLst/>
                          <a:latin typeface="Calibri" panose="020F0502020204030204" pitchFamily="34" charset="0"/>
                        </a:rPr>
                        <a:t>polinom</a:t>
                      </a:r>
                      <a:r>
                        <a:rPr lang="tr-TR" sz="900" b="0" i="0" u="none" strike="noStrike" dirty="0">
                          <a:solidFill>
                            <a:srgbClr val="000000"/>
                          </a:solidFill>
                          <a:effectLst/>
                          <a:latin typeface="Calibri" panose="020F0502020204030204" pitchFamily="34" charset="0"/>
                        </a:rPr>
                        <a:t> kavramını açıklar.</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7565707"/>
                  </a:ext>
                </a:extLst>
              </a:tr>
              <a:tr h="251835">
                <a:tc>
                  <a:txBody>
                    <a:bodyPr/>
                    <a:lstStyle/>
                    <a:p>
                      <a:pPr algn="l" fontAlgn="ctr"/>
                      <a:r>
                        <a:rPr lang="tr-TR" sz="900" b="0" i="0" u="none" strike="noStrike" dirty="0">
                          <a:solidFill>
                            <a:srgbClr val="000000"/>
                          </a:solidFill>
                          <a:effectLst/>
                          <a:latin typeface="Calibri" panose="020F0502020204030204" pitchFamily="34" charset="0"/>
                        </a:rPr>
                        <a:t> 10.3.1.2. </a:t>
                      </a:r>
                      <a:r>
                        <a:rPr lang="tr-TR" sz="900" b="0" i="0" u="none" strike="noStrike" dirty="0" err="1">
                          <a:solidFill>
                            <a:srgbClr val="000000"/>
                          </a:solidFill>
                          <a:effectLst/>
                          <a:latin typeface="Calibri" panose="020F0502020204030204" pitchFamily="34" charset="0"/>
                        </a:rPr>
                        <a:t>Polinomlarla</a:t>
                      </a:r>
                      <a:r>
                        <a:rPr lang="tr-TR" sz="900" b="0" i="0" u="none" strike="noStrike" dirty="0">
                          <a:solidFill>
                            <a:srgbClr val="000000"/>
                          </a:solidFill>
                          <a:effectLst/>
                          <a:latin typeface="Calibri" panose="020F0502020204030204" pitchFamily="34" charset="0"/>
                        </a:rPr>
                        <a:t> toplama, çıkarma, çarpma ve bölme işlemlerini yapar. </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7177195"/>
                  </a:ext>
                </a:extLst>
              </a:tr>
              <a:tr h="251835">
                <a:tc>
                  <a:txBody>
                    <a:bodyPr/>
                    <a:lstStyle/>
                    <a:p>
                      <a:pPr algn="l" fontAlgn="ctr"/>
                      <a:r>
                        <a:rPr lang="tr-TR" sz="900" b="0" i="0" u="none" strike="noStrike" dirty="0">
                          <a:solidFill>
                            <a:srgbClr val="000000"/>
                          </a:solidFill>
                          <a:effectLst/>
                          <a:latin typeface="Calibri" panose="020F0502020204030204" pitchFamily="34" charset="0"/>
                        </a:rPr>
                        <a:t> 10.3.2. </a:t>
                      </a:r>
                      <a:r>
                        <a:rPr lang="tr-TR" sz="900" b="0" i="0" u="none" strike="noStrike" dirty="0" err="1">
                          <a:solidFill>
                            <a:srgbClr val="000000"/>
                          </a:solidFill>
                          <a:effectLst/>
                          <a:latin typeface="Calibri" panose="020F0502020204030204" pitchFamily="34" charset="0"/>
                        </a:rPr>
                        <a:t>Polinomların</a:t>
                      </a:r>
                      <a:r>
                        <a:rPr lang="tr-TR" sz="900" b="0" i="0" u="none" strike="noStrike" dirty="0">
                          <a:solidFill>
                            <a:srgbClr val="000000"/>
                          </a:solidFill>
                          <a:effectLst/>
                          <a:latin typeface="Calibri" panose="020F0502020204030204" pitchFamily="34" charset="0"/>
                        </a:rPr>
                        <a:t> Çarpanlara Ayrılması</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8835817"/>
                  </a:ext>
                </a:extLst>
              </a:tr>
              <a:tr h="251835">
                <a:tc>
                  <a:txBody>
                    <a:bodyPr/>
                    <a:lstStyle/>
                    <a:p>
                      <a:pPr algn="l" fontAlgn="ctr"/>
                      <a:r>
                        <a:rPr lang="tr-TR" sz="900" b="0" i="0" u="none" strike="noStrike" dirty="0">
                          <a:solidFill>
                            <a:srgbClr val="000000"/>
                          </a:solidFill>
                          <a:effectLst/>
                          <a:latin typeface="Calibri" panose="020F0502020204030204" pitchFamily="34" charset="0"/>
                        </a:rPr>
                        <a:t> 10.3.2.1. Bir </a:t>
                      </a:r>
                      <a:r>
                        <a:rPr lang="tr-TR" sz="900" b="0" i="0" u="none" strike="noStrike" dirty="0" err="1">
                          <a:solidFill>
                            <a:srgbClr val="000000"/>
                          </a:solidFill>
                          <a:effectLst/>
                          <a:latin typeface="Calibri" panose="020F0502020204030204" pitchFamily="34" charset="0"/>
                        </a:rPr>
                        <a:t>polinomu</a:t>
                      </a:r>
                      <a:r>
                        <a:rPr lang="tr-TR" sz="900" b="0" i="0" u="none" strike="noStrike" dirty="0">
                          <a:solidFill>
                            <a:srgbClr val="000000"/>
                          </a:solidFill>
                          <a:effectLst/>
                          <a:latin typeface="Calibri" panose="020F0502020204030204" pitchFamily="34" charset="0"/>
                        </a:rPr>
                        <a:t> çarpanlarına ayırır.</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0931470"/>
                  </a:ext>
                </a:extLst>
              </a:tr>
              <a:tr h="251835">
                <a:tc>
                  <a:txBody>
                    <a:bodyPr/>
                    <a:lstStyle/>
                    <a:p>
                      <a:pPr algn="l" fontAlgn="ctr"/>
                      <a:r>
                        <a:rPr lang="tr-TR" sz="900" b="0" i="0" u="none" strike="noStrike" dirty="0">
                          <a:solidFill>
                            <a:srgbClr val="000000"/>
                          </a:solidFill>
                          <a:effectLst/>
                          <a:latin typeface="Calibri" panose="020F0502020204030204" pitchFamily="34" charset="0"/>
                        </a:rPr>
                        <a:t> 10.3.2.2. Rasyonel ifadelerin sadeleştirilmesi ile ilgili işlemler yapar.</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4538216"/>
                  </a:ext>
                </a:extLst>
              </a:tr>
              <a:tr h="251835">
                <a:tc>
                  <a:txBody>
                    <a:bodyPr/>
                    <a:lstStyle/>
                    <a:p>
                      <a:pPr algn="l" fontAlgn="ctr"/>
                      <a:r>
                        <a:rPr lang="tr-TR" sz="900" b="1" i="0" u="none" strike="noStrike" dirty="0">
                          <a:solidFill>
                            <a:srgbClr val="000000"/>
                          </a:solidFill>
                          <a:effectLst/>
                          <a:latin typeface="Calibri" panose="020F0502020204030204" pitchFamily="34" charset="0"/>
                        </a:rPr>
                        <a:t> 10.4. İkinci Dereceden Denklemler</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8258153"/>
                  </a:ext>
                </a:extLst>
              </a:tr>
              <a:tr h="251835">
                <a:tc>
                  <a:txBody>
                    <a:bodyPr/>
                    <a:lstStyle/>
                    <a:p>
                      <a:pPr algn="l" fontAlgn="ctr"/>
                      <a:r>
                        <a:rPr lang="tr-TR" sz="900" b="0" i="0" u="none" strike="noStrike" dirty="0">
                          <a:solidFill>
                            <a:srgbClr val="000000"/>
                          </a:solidFill>
                          <a:effectLst/>
                          <a:latin typeface="Calibri" panose="020F0502020204030204" pitchFamily="34" charset="0"/>
                        </a:rPr>
                        <a:t> 10.4.1. İkinci Dereceden Bir Bilinmeyenli Denklemler</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0087045"/>
                  </a:ext>
                </a:extLst>
              </a:tr>
              <a:tr h="251835">
                <a:tc>
                  <a:txBody>
                    <a:bodyPr/>
                    <a:lstStyle/>
                    <a:p>
                      <a:pPr algn="l" fontAlgn="ctr"/>
                      <a:r>
                        <a:rPr lang="tr-TR" sz="900" b="0" i="0" u="none" strike="noStrike" dirty="0">
                          <a:solidFill>
                            <a:srgbClr val="000000"/>
                          </a:solidFill>
                          <a:effectLst/>
                          <a:latin typeface="Calibri" panose="020F0502020204030204" pitchFamily="34" charset="0"/>
                        </a:rPr>
                        <a:t> 10.4.1.1. İkinci dereceden bir bilinmeyenli denklem kavramını açıklar.</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9382261"/>
                  </a:ext>
                </a:extLst>
              </a:tr>
              <a:tr h="251835">
                <a:tc>
                  <a:txBody>
                    <a:bodyPr/>
                    <a:lstStyle/>
                    <a:p>
                      <a:pPr algn="l" fontAlgn="ctr"/>
                      <a:r>
                        <a:rPr lang="tr-TR" sz="900" b="0" i="0" u="none" strike="noStrike" dirty="0">
                          <a:solidFill>
                            <a:srgbClr val="000000"/>
                          </a:solidFill>
                          <a:effectLst/>
                          <a:latin typeface="Calibri" panose="020F0502020204030204" pitchFamily="34" charset="0"/>
                        </a:rPr>
                        <a:t> 10.4.1.2. İkinci dereceden bir bilinmeyenli denklemleri çözer. </a:t>
                      </a:r>
                    </a:p>
                  </a:txBody>
                  <a:tcPr marL="6128" marR="6128" marT="6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0602883"/>
                  </a:ext>
                </a:extLst>
              </a:tr>
            </a:tbl>
          </a:graphicData>
        </a:graphic>
      </p:graphicFrame>
    </p:spTree>
    <p:extLst>
      <p:ext uri="{BB962C8B-B14F-4D97-AF65-F5344CB8AC3E}">
        <p14:creationId xmlns:p14="http://schemas.microsoft.com/office/powerpoint/2010/main" val="17025287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84F3A35C-593B-458E-B75C-D3BF524AAD76}"/>
              </a:ext>
            </a:extLst>
          </p:cNvPr>
          <p:cNvSpPr/>
          <p:nvPr/>
        </p:nvSpPr>
        <p:spPr>
          <a:xfrm>
            <a:off x="430428" y="1268760"/>
            <a:ext cx="8283143" cy="5078313"/>
          </a:xfrm>
          <a:prstGeom prst="rect">
            <a:avLst/>
          </a:prstGeom>
          <a:solidFill>
            <a:schemeClr val="accent5">
              <a:lumMod val="60000"/>
              <a:lumOff val="40000"/>
            </a:schemeClr>
          </a:solidFill>
        </p:spPr>
        <p:txBody>
          <a:bodyPr wrap="square">
            <a:spAutoFit/>
          </a:bodyPr>
          <a:lstStyle/>
          <a:p>
            <a:r>
              <a:rPr lang="tr-TR" dirty="0">
                <a:latin typeface="Arial" panose="020B0604020202020204" pitchFamily="34" charset="0"/>
                <a:cs typeface="Arial" panose="020B0604020202020204" pitchFamily="34" charset="0"/>
              </a:rPr>
              <a:t>Ortak sınavlar il genelindeki resmi ve özel okullarımızın </a:t>
            </a:r>
            <a:r>
              <a:rPr lang="tr-TR" b="1" dirty="0">
                <a:solidFill>
                  <a:srgbClr val="FF0000"/>
                </a:solidFill>
                <a:latin typeface="Arial" panose="020B0604020202020204" pitchFamily="34" charset="0"/>
                <a:cs typeface="Arial" panose="020B0604020202020204" pitchFamily="34" charset="0"/>
              </a:rPr>
              <a:t>9. ve 10.</a:t>
            </a:r>
            <a:r>
              <a:rPr lang="tr-TR"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sınıf öğrencilerine  </a:t>
            </a:r>
            <a:r>
              <a:rPr lang="tr-TR" b="1" dirty="0">
                <a:solidFill>
                  <a:srgbClr val="FF0000"/>
                </a:solidFill>
                <a:latin typeface="Arial" panose="020B0604020202020204" pitchFamily="34" charset="0"/>
                <a:cs typeface="Arial" panose="020B0604020202020204" pitchFamily="34" charset="0"/>
              </a:rPr>
              <a:t>Matematik - Türk Dili ve Edebiyatı </a:t>
            </a:r>
            <a:r>
              <a:rPr lang="tr-TR" dirty="0">
                <a:latin typeface="Arial" panose="020B0604020202020204" pitchFamily="34" charset="0"/>
                <a:cs typeface="Arial" panose="020B0604020202020204" pitchFamily="34" charset="0"/>
              </a:rPr>
              <a:t>dersinden uygulanacaktır.</a:t>
            </a:r>
          </a:p>
          <a:p>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Çoktan seçmeli sorulardan oluşacaktır.</a:t>
            </a:r>
          </a:p>
          <a:p>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Her dersten 20 soru sorulacaktır.</a:t>
            </a:r>
          </a:p>
          <a:p>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Her dersin sınav süresi bir ders saati olacaktır.</a:t>
            </a:r>
          </a:p>
          <a:p>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Yanlış cevaplar doğru cevapları etkilemeyecektir.</a:t>
            </a:r>
          </a:p>
          <a:p>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İki kitapçık türü olacaktır. (A- B)</a:t>
            </a:r>
          </a:p>
          <a:p>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Okul türlerine göre sorular farklı olacaktır. (Programı esas alınacaktır)</a:t>
            </a:r>
          </a:p>
          <a:p>
            <a:r>
              <a:rPr lang="tr-TR" dirty="0">
                <a:latin typeface="Arial" panose="020B0604020202020204" pitchFamily="34" charset="0"/>
                <a:cs typeface="Arial" panose="020B0604020202020204" pitchFamily="34" charset="0"/>
              </a:rPr>
              <a:t>                                              Fen Lisesi</a:t>
            </a:r>
          </a:p>
          <a:p>
            <a:r>
              <a:rPr lang="tr-TR" dirty="0">
                <a:latin typeface="Arial" panose="020B0604020202020204" pitchFamily="34" charset="0"/>
                <a:cs typeface="Arial" panose="020B0604020202020204" pitchFamily="34" charset="0"/>
              </a:rPr>
              <a:t>                                              Anadolu Lisesi</a:t>
            </a:r>
          </a:p>
          <a:p>
            <a:r>
              <a:rPr lang="tr-TR" dirty="0">
                <a:latin typeface="Arial" panose="020B0604020202020204" pitchFamily="34" charset="0"/>
                <a:cs typeface="Arial" panose="020B0604020202020204" pitchFamily="34" charset="0"/>
              </a:rPr>
              <a:t>                                              Meslek Lisesi</a:t>
            </a:r>
          </a:p>
          <a:p>
            <a:r>
              <a:rPr lang="tr-TR" dirty="0">
                <a:latin typeface="Arial" panose="020B0604020202020204" pitchFamily="34" charset="0"/>
                <a:cs typeface="Arial" panose="020B0604020202020204" pitchFamily="34" charset="0"/>
              </a:rPr>
              <a:t>* Ortak sorularda olacaktır.</a:t>
            </a:r>
          </a:p>
        </p:txBody>
      </p:sp>
      <p:pic>
        <p:nvPicPr>
          <p:cNvPr id="6" name="Resim 5">
            <a:extLst>
              <a:ext uri="{FF2B5EF4-FFF2-40B4-BE49-F238E27FC236}">
                <a16:creationId xmlns:a16="http://schemas.microsoft.com/office/drawing/2014/main" id="{76A13971-596B-4242-9685-2BA707B322E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3" name="Slayt Numarası Yer Tutucusu 2">
            <a:extLst>
              <a:ext uri="{FF2B5EF4-FFF2-40B4-BE49-F238E27FC236}">
                <a16:creationId xmlns:a16="http://schemas.microsoft.com/office/drawing/2014/main" id="{FCD25E70-EAAF-4263-B210-20094E2EB246}"/>
              </a:ext>
            </a:extLst>
          </p:cNvPr>
          <p:cNvSpPr>
            <a:spLocks noGrp="1"/>
          </p:cNvSpPr>
          <p:nvPr>
            <p:ph type="sldNum" sz="quarter" idx="12"/>
          </p:nvPr>
        </p:nvSpPr>
        <p:spPr/>
        <p:txBody>
          <a:bodyPr/>
          <a:lstStyle/>
          <a:p>
            <a:pPr>
              <a:defRPr/>
            </a:pPr>
            <a:fld id="{81DCB9AC-EC04-4A9B-823B-6223CCAA7F26}" type="slidenum">
              <a:rPr lang="tr-TR" smtClean="0"/>
              <a:pPr>
                <a:defRPr/>
              </a:pPr>
              <a:t>3</a:t>
            </a:fld>
            <a:endParaRPr lang="tr-TR"/>
          </a:p>
        </p:txBody>
      </p:sp>
    </p:spTree>
    <p:extLst>
      <p:ext uri="{BB962C8B-B14F-4D97-AF65-F5344CB8AC3E}">
        <p14:creationId xmlns:p14="http://schemas.microsoft.com/office/powerpoint/2010/main" val="2997744943"/>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a:extLst>
              <a:ext uri="{FF2B5EF4-FFF2-40B4-BE49-F238E27FC236}">
                <a16:creationId xmlns:a16="http://schemas.microsoft.com/office/drawing/2014/main" id="{749D46C9-8608-4C9F-A259-2B226C099719}"/>
              </a:ext>
            </a:extLst>
          </p:cNvPr>
          <p:cNvSpPr>
            <a:spLocks noGrp="1"/>
          </p:cNvSpPr>
          <p:nvPr>
            <p:ph type="sldNum" sz="quarter" idx="12"/>
          </p:nvPr>
        </p:nvSpPr>
        <p:spPr/>
        <p:txBody>
          <a:bodyPr/>
          <a:lstStyle/>
          <a:p>
            <a:pPr>
              <a:defRPr/>
            </a:pPr>
            <a:fld id="{E1695373-51B7-456E-AE25-99E23D51340D}" type="slidenum">
              <a:rPr lang="tr-TR" smtClean="0"/>
              <a:pPr>
                <a:defRPr/>
              </a:pPr>
              <a:t>30</a:t>
            </a:fld>
            <a:endParaRPr lang="tr-TR"/>
          </a:p>
        </p:txBody>
      </p:sp>
      <p:graphicFrame>
        <p:nvGraphicFramePr>
          <p:cNvPr id="5" name="Tablo 4">
            <a:extLst>
              <a:ext uri="{FF2B5EF4-FFF2-40B4-BE49-F238E27FC236}">
                <a16:creationId xmlns:a16="http://schemas.microsoft.com/office/drawing/2014/main" id="{92C856EA-8FE1-451E-BBD5-A18959FD7C98}"/>
              </a:ext>
            </a:extLst>
          </p:cNvPr>
          <p:cNvGraphicFramePr>
            <a:graphicFrameLocks noGrp="1"/>
          </p:cNvGraphicFramePr>
          <p:nvPr>
            <p:extLst>
              <p:ext uri="{D42A27DB-BD31-4B8C-83A1-F6EECF244321}">
                <p14:modId xmlns:p14="http://schemas.microsoft.com/office/powerpoint/2010/main" val="42490028"/>
              </p:ext>
            </p:extLst>
          </p:nvPr>
        </p:nvGraphicFramePr>
        <p:xfrm>
          <a:off x="4798368" y="1340768"/>
          <a:ext cx="3888432" cy="3810000"/>
        </p:xfrm>
        <a:graphic>
          <a:graphicData uri="http://schemas.openxmlformats.org/drawingml/2006/table">
            <a:tbl>
              <a:tblPr/>
              <a:tblGrid>
                <a:gridCol w="831630">
                  <a:extLst>
                    <a:ext uri="{9D8B030D-6E8A-4147-A177-3AD203B41FA5}">
                      <a16:colId xmlns:a16="http://schemas.microsoft.com/office/drawing/2014/main" val="3671713159"/>
                    </a:ext>
                  </a:extLst>
                </a:gridCol>
                <a:gridCol w="3056802">
                  <a:extLst>
                    <a:ext uri="{9D8B030D-6E8A-4147-A177-3AD203B41FA5}">
                      <a16:colId xmlns:a16="http://schemas.microsoft.com/office/drawing/2014/main" val="409393303"/>
                    </a:ext>
                  </a:extLst>
                </a:gridCol>
              </a:tblGrid>
              <a:tr h="381000">
                <a:tc gridSpan="2">
                  <a:txBody>
                    <a:bodyPr/>
                    <a:lstStyle/>
                    <a:p>
                      <a:pPr algn="ctr" fontAlgn="ctr"/>
                      <a:r>
                        <a:rPr lang="tr-TR" sz="1000" b="1" i="0" u="none" strike="noStrike" dirty="0">
                          <a:solidFill>
                            <a:srgbClr val="000000"/>
                          </a:solidFill>
                          <a:effectLst/>
                          <a:latin typeface="Calibri" panose="020F0502020204030204" pitchFamily="34" charset="0"/>
                        </a:rPr>
                        <a:t>10. SINIF TÜRK DİLİ VE EDEBİYATI ORTAK SINAV SORU DAĞILIMI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extLst>
                  <a:ext uri="{0D108BD9-81ED-4DB2-BD59-A6C34878D82A}">
                    <a16:rowId xmlns:a16="http://schemas.microsoft.com/office/drawing/2014/main" val="10793429"/>
                  </a:ext>
                </a:extLst>
              </a:tr>
              <a:tr h="381000">
                <a:tc gridSpan="2">
                  <a:txBody>
                    <a:bodyPr/>
                    <a:lstStyle/>
                    <a:p>
                      <a:pPr algn="l" fontAlgn="ctr"/>
                      <a:r>
                        <a:rPr lang="tr-TR" sz="900" b="0" i="0" u="none" strike="noStrike" dirty="0">
                          <a:solidFill>
                            <a:srgbClr val="000000"/>
                          </a:solidFill>
                          <a:effectLst/>
                          <a:latin typeface="Calibri" panose="020F0502020204030204" pitchFamily="34" charset="0"/>
                        </a:rPr>
                        <a:t> Destan- efsane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extLst>
                  <a:ext uri="{0D108BD9-81ED-4DB2-BD59-A6C34878D82A}">
                    <a16:rowId xmlns:a16="http://schemas.microsoft.com/office/drawing/2014/main" val="573821745"/>
                  </a:ext>
                </a:extLst>
              </a:tr>
              <a:tr h="381000">
                <a:tc gridSpan="2">
                  <a:txBody>
                    <a:bodyPr/>
                    <a:lstStyle/>
                    <a:p>
                      <a:pPr algn="l" fontAlgn="ctr"/>
                      <a:r>
                        <a:rPr lang="tr-TR" sz="900" b="0" i="0" u="none" strike="noStrike" dirty="0">
                          <a:solidFill>
                            <a:srgbClr val="000000"/>
                          </a:solidFill>
                          <a:effectLst/>
                          <a:latin typeface="Calibri" panose="020F0502020204030204" pitchFamily="34" charset="0"/>
                        </a:rPr>
                        <a:t> İsim tamlaması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extLst>
                  <a:ext uri="{0D108BD9-81ED-4DB2-BD59-A6C34878D82A}">
                    <a16:rowId xmlns:a16="http://schemas.microsoft.com/office/drawing/2014/main" val="2286692045"/>
                  </a:ext>
                </a:extLst>
              </a:tr>
              <a:tr h="381000">
                <a:tc gridSpan="2">
                  <a:txBody>
                    <a:bodyPr/>
                    <a:lstStyle/>
                    <a:p>
                      <a:pPr algn="l" fontAlgn="ctr"/>
                      <a:r>
                        <a:rPr lang="tr-TR" sz="900" b="0" i="0" u="none" strike="noStrike" dirty="0">
                          <a:solidFill>
                            <a:srgbClr val="000000"/>
                          </a:solidFill>
                          <a:effectLst/>
                          <a:latin typeface="Calibri" panose="020F0502020204030204" pitchFamily="34" charset="0"/>
                        </a:rPr>
                        <a:t> Sıfat tamlaması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extLst>
                  <a:ext uri="{0D108BD9-81ED-4DB2-BD59-A6C34878D82A}">
                    <a16:rowId xmlns:a16="http://schemas.microsoft.com/office/drawing/2014/main" val="3510156180"/>
                  </a:ext>
                </a:extLst>
              </a:tr>
              <a:tr h="381000">
                <a:tc gridSpan="2">
                  <a:txBody>
                    <a:bodyPr/>
                    <a:lstStyle/>
                    <a:p>
                      <a:pPr algn="l" fontAlgn="ctr"/>
                      <a:r>
                        <a:rPr lang="tr-TR" sz="900" b="0" i="0" u="none" strike="noStrike" dirty="0">
                          <a:solidFill>
                            <a:srgbClr val="000000"/>
                          </a:solidFill>
                          <a:effectLst/>
                          <a:latin typeface="Calibri" panose="020F0502020204030204" pitchFamily="34" charset="0"/>
                        </a:rPr>
                        <a:t> Dünya edebiyatında roman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extLst>
                  <a:ext uri="{0D108BD9-81ED-4DB2-BD59-A6C34878D82A}">
                    <a16:rowId xmlns:a16="http://schemas.microsoft.com/office/drawing/2014/main" val="1948589747"/>
                  </a:ext>
                </a:extLst>
              </a:tr>
              <a:tr h="381000">
                <a:tc gridSpan="2">
                  <a:txBody>
                    <a:bodyPr/>
                    <a:lstStyle/>
                    <a:p>
                      <a:pPr algn="l" fontAlgn="ctr"/>
                      <a:r>
                        <a:rPr lang="tr-TR" sz="900" b="0" i="0" u="none" strike="noStrike" dirty="0">
                          <a:solidFill>
                            <a:srgbClr val="000000"/>
                          </a:solidFill>
                          <a:effectLst/>
                          <a:latin typeface="Calibri" panose="020F0502020204030204" pitchFamily="34" charset="0"/>
                        </a:rPr>
                        <a:t> Tanzimat Dönemi'nde roman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extLst>
                  <a:ext uri="{0D108BD9-81ED-4DB2-BD59-A6C34878D82A}">
                    <a16:rowId xmlns:a16="http://schemas.microsoft.com/office/drawing/2014/main" val="1232909666"/>
                  </a:ext>
                </a:extLst>
              </a:tr>
              <a:tr h="381000">
                <a:tc gridSpan="2">
                  <a:txBody>
                    <a:bodyPr/>
                    <a:lstStyle/>
                    <a:p>
                      <a:pPr algn="l" fontAlgn="ctr"/>
                      <a:r>
                        <a:rPr lang="tr-TR" sz="900" b="0" i="0" u="none" strike="noStrike" dirty="0">
                          <a:solidFill>
                            <a:srgbClr val="000000"/>
                          </a:solidFill>
                          <a:effectLst/>
                          <a:latin typeface="Calibri" panose="020F0502020204030204" pitchFamily="34" charset="0"/>
                        </a:rPr>
                        <a:t> </a:t>
                      </a:r>
                      <a:r>
                        <a:rPr lang="tr-TR" sz="900" b="0" i="0" u="none" strike="noStrike" dirty="0" err="1">
                          <a:solidFill>
                            <a:srgbClr val="000000"/>
                          </a:solidFill>
                          <a:effectLst/>
                          <a:latin typeface="Calibri" panose="020F0502020204030204" pitchFamily="34" charset="0"/>
                        </a:rPr>
                        <a:t>Servetifünun</a:t>
                      </a:r>
                      <a:r>
                        <a:rPr lang="tr-TR" sz="900" b="0" i="0" u="none" strike="noStrike" dirty="0">
                          <a:solidFill>
                            <a:srgbClr val="000000"/>
                          </a:solidFill>
                          <a:effectLst/>
                          <a:latin typeface="Calibri" panose="020F0502020204030204" pitchFamily="34" charset="0"/>
                        </a:rPr>
                        <a:t> Dönemi'nde roman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extLst>
                  <a:ext uri="{0D108BD9-81ED-4DB2-BD59-A6C34878D82A}">
                    <a16:rowId xmlns:a16="http://schemas.microsoft.com/office/drawing/2014/main" val="2999493409"/>
                  </a:ext>
                </a:extLst>
              </a:tr>
              <a:tr h="381000">
                <a:tc gridSpan="2">
                  <a:txBody>
                    <a:bodyPr/>
                    <a:lstStyle/>
                    <a:p>
                      <a:pPr algn="l" fontAlgn="ctr"/>
                      <a:r>
                        <a:rPr lang="tr-TR" sz="900" b="0" i="0" u="none" strike="noStrike" dirty="0">
                          <a:solidFill>
                            <a:srgbClr val="000000"/>
                          </a:solidFill>
                          <a:effectLst/>
                          <a:latin typeface="Calibri" panose="020F0502020204030204" pitchFamily="34" charset="0"/>
                        </a:rPr>
                        <a:t> Milli Edebiyat Dönemi'nde roman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extLst>
                  <a:ext uri="{0D108BD9-81ED-4DB2-BD59-A6C34878D82A}">
                    <a16:rowId xmlns:a16="http://schemas.microsoft.com/office/drawing/2014/main" val="55213296"/>
                  </a:ext>
                </a:extLst>
              </a:tr>
              <a:tr h="381000">
                <a:tc>
                  <a:txBody>
                    <a:bodyPr/>
                    <a:lstStyle/>
                    <a:p>
                      <a:pPr algn="l" fontAlgn="ctr"/>
                      <a:r>
                        <a:rPr lang="tr-TR" sz="900" b="0" i="0" u="none" strike="noStrike" dirty="0">
                          <a:solidFill>
                            <a:srgbClr val="000000"/>
                          </a:solidFill>
                          <a:effectLst/>
                          <a:latin typeface="Calibri" panose="020F0502020204030204" pitchFamily="34" charset="0"/>
                        </a:rPr>
                        <a:t> İmla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900" b="0" i="0" u="none" strike="noStrike" dirty="0">
                          <a:solidFill>
                            <a:srgbClr val="000000"/>
                          </a:solidFill>
                          <a:effectLst/>
                          <a:latin typeface="Calibri" panose="020F0502020204030204" pitchFamily="34" charset="0"/>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2504320"/>
                  </a:ext>
                </a:extLst>
              </a:tr>
              <a:tr h="381000">
                <a:tc>
                  <a:txBody>
                    <a:bodyPr/>
                    <a:lstStyle/>
                    <a:p>
                      <a:pPr algn="l" fontAlgn="ctr"/>
                      <a:r>
                        <a:rPr lang="tr-TR" sz="900" b="0" i="0" u="none" strike="noStrike" dirty="0">
                          <a:solidFill>
                            <a:srgbClr val="000000"/>
                          </a:solidFill>
                          <a:effectLst/>
                          <a:latin typeface="Calibri" panose="020F0502020204030204" pitchFamily="34" charset="0"/>
                        </a:rPr>
                        <a:t> Noktalama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900" b="0" i="0" u="none" strike="noStrike" dirty="0">
                          <a:solidFill>
                            <a:srgbClr val="000000"/>
                          </a:solidFill>
                          <a:effectLst/>
                          <a:latin typeface="Calibri" panose="020F0502020204030204" pitchFamily="34" charset="0"/>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42622748"/>
                  </a:ext>
                </a:extLst>
              </a:tr>
            </a:tbl>
          </a:graphicData>
        </a:graphic>
      </p:graphicFrame>
      <p:graphicFrame>
        <p:nvGraphicFramePr>
          <p:cNvPr id="6" name="Tablo 5">
            <a:extLst>
              <a:ext uri="{FF2B5EF4-FFF2-40B4-BE49-F238E27FC236}">
                <a16:creationId xmlns:a16="http://schemas.microsoft.com/office/drawing/2014/main" id="{DBCF9823-B59A-48A9-AF6A-4BC3560271E2}"/>
              </a:ext>
            </a:extLst>
          </p:cNvPr>
          <p:cNvGraphicFramePr>
            <a:graphicFrameLocks noGrp="1"/>
          </p:cNvGraphicFramePr>
          <p:nvPr>
            <p:extLst>
              <p:ext uri="{D42A27DB-BD31-4B8C-83A1-F6EECF244321}">
                <p14:modId xmlns:p14="http://schemas.microsoft.com/office/powerpoint/2010/main" val="4174244269"/>
              </p:ext>
            </p:extLst>
          </p:nvPr>
        </p:nvGraphicFramePr>
        <p:xfrm>
          <a:off x="457200" y="1340768"/>
          <a:ext cx="3888432" cy="3048000"/>
        </p:xfrm>
        <a:graphic>
          <a:graphicData uri="http://schemas.openxmlformats.org/drawingml/2006/table">
            <a:tbl>
              <a:tblPr/>
              <a:tblGrid>
                <a:gridCol w="3888432">
                  <a:extLst>
                    <a:ext uri="{9D8B030D-6E8A-4147-A177-3AD203B41FA5}">
                      <a16:colId xmlns:a16="http://schemas.microsoft.com/office/drawing/2014/main" val="1196382124"/>
                    </a:ext>
                  </a:extLst>
                </a:gridCol>
              </a:tblGrid>
              <a:tr h="381000">
                <a:tc>
                  <a:txBody>
                    <a:bodyPr/>
                    <a:lstStyle/>
                    <a:p>
                      <a:pPr algn="ctr" fontAlgn="ctr"/>
                      <a:r>
                        <a:rPr lang="tr-TR" sz="1000" b="1" i="0" u="none" strike="noStrike" dirty="0">
                          <a:solidFill>
                            <a:srgbClr val="000000"/>
                          </a:solidFill>
                          <a:effectLst/>
                          <a:latin typeface="Calibri" panose="020F0502020204030204" pitchFamily="34" charset="0"/>
                        </a:rPr>
                        <a:t>9. SINIF TÜRK DİLİ VE EDEBİYATI ORTAK SINAV SORU DAĞILIMI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33960755"/>
                  </a:ext>
                </a:extLst>
              </a:tr>
              <a:tr h="381000">
                <a:tc>
                  <a:txBody>
                    <a:bodyPr/>
                    <a:lstStyle/>
                    <a:p>
                      <a:pPr algn="l" fontAlgn="ctr"/>
                      <a:r>
                        <a:rPr lang="tr-TR" sz="900" b="0" i="0" u="none" strike="noStrike" dirty="0">
                          <a:solidFill>
                            <a:srgbClr val="000000"/>
                          </a:solidFill>
                          <a:effectLst/>
                          <a:latin typeface="Calibri" panose="020F0502020204030204" pitchFamily="34" charset="0"/>
                        </a:rPr>
                        <a:t> Edat, bağlaç, ünlem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585539"/>
                  </a:ext>
                </a:extLst>
              </a:tr>
              <a:tr h="381000">
                <a:tc>
                  <a:txBody>
                    <a:bodyPr/>
                    <a:lstStyle/>
                    <a:p>
                      <a:pPr algn="l" fontAlgn="ctr"/>
                      <a:r>
                        <a:rPr lang="tr-TR" sz="900" b="0" i="0" u="none" strike="noStrike" dirty="0">
                          <a:solidFill>
                            <a:srgbClr val="000000"/>
                          </a:solidFill>
                          <a:effectLst/>
                          <a:latin typeface="Calibri" panose="020F0502020204030204" pitchFamily="34" charset="0"/>
                        </a:rPr>
                        <a:t> Masal- fabl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6852064"/>
                  </a:ext>
                </a:extLst>
              </a:tr>
              <a:tr h="381000">
                <a:tc>
                  <a:txBody>
                    <a:bodyPr/>
                    <a:lstStyle/>
                    <a:p>
                      <a:pPr algn="l" fontAlgn="ctr"/>
                      <a:r>
                        <a:rPr lang="tr-TR" sz="900" b="0" i="0" u="none" strike="noStrike" dirty="0">
                          <a:solidFill>
                            <a:srgbClr val="000000"/>
                          </a:solidFill>
                          <a:effectLst/>
                          <a:latin typeface="Calibri" panose="020F0502020204030204" pitchFamily="34" charset="0"/>
                        </a:rPr>
                        <a:t> Roman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935394"/>
                  </a:ext>
                </a:extLst>
              </a:tr>
              <a:tr h="381000">
                <a:tc>
                  <a:txBody>
                    <a:bodyPr/>
                    <a:lstStyle/>
                    <a:p>
                      <a:pPr algn="l" fontAlgn="ctr"/>
                      <a:r>
                        <a:rPr lang="tr-TR" sz="900" b="0" i="0" u="none" strike="noStrike" dirty="0">
                          <a:solidFill>
                            <a:srgbClr val="000000"/>
                          </a:solidFill>
                          <a:effectLst/>
                          <a:latin typeface="Calibri" panose="020F0502020204030204" pitchFamily="34" charset="0"/>
                        </a:rPr>
                        <a:t> Zamir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8023342"/>
                  </a:ext>
                </a:extLst>
              </a:tr>
              <a:tr h="381000">
                <a:tc>
                  <a:txBody>
                    <a:bodyPr/>
                    <a:lstStyle/>
                    <a:p>
                      <a:pPr algn="l" fontAlgn="ctr"/>
                      <a:r>
                        <a:rPr lang="tr-TR" sz="900" b="0" i="0" u="none" strike="noStrike" dirty="0">
                          <a:solidFill>
                            <a:srgbClr val="000000"/>
                          </a:solidFill>
                          <a:effectLst/>
                          <a:latin typeface="Calibri" panose="020F0502020204030204" pitchFamily="34" charset="0"/>
                        </a:rPr>
                        <a:t> Tiyatro genel özellikleri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1107218"/>
                  </a:ext>
                </a:extLst>
              </a:tr>
              <a:tr h="381000">
                <a:tc>
                  <a:txBody>
                    <a:bodyPr/>
                    <a:lstStyle/>
                    <a:p>
                      <a:pPr algn="l" fontAlgn="ctr"/>
                      <a:r>
                        <a:rPr lang="tr-TR" sz="900" b="0" i="0" u="none" strike="noStrike" dirty="0">
                          <a:solidFill>
                            <a:srgbClr val="000000"/>
                          </a:solidFill>
                          <a:effectLst/>
                          <a:latin typeface="Calibri" panose="020F0502020204030204" pitchFamily="34" charset="0"/>
                        </a:rPr>
                        <a:t> İmla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9308521"/>
                  </a:ext>
                </a:extLst>
              </a:tr>
              <a:tr h="381000">
                <a:tc>
                  <a:txBody>
                    <a:bodyPr/>
                    <a:lstStyle/>
                    <a:p>
                      <a:pPr algn="l" fontAlgn="ctr"/>
                      <a:r>
                        <a:rPr lang="tr-TR" sz="900" b="0" i="0" u="none" strike="noStrike" dirty="0">
                          <a:solidFill>
                            <a:srgbClr val="000000"/>
                          </a:solidFill>
                          <a:effectLst/>
                          <a:latin typeface="Calibri" panose="020F0502020204030204" pitchFamily="34" charset="0"/>
                        </a:rPr>
                        <a:t> Noktalama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2572237"/>
                  </a:ext>
                </a:extLst>
              </a:tr>
            </a:tbl>
          </a:graphicData>
        </a:graphic>
      </p:graphicFrame>
      <p:sp>
        <p:nvSpPr>
          <p:cNvPr id="7" name="Dikdörtgen 6">
            <a:extLst>
              <a:ext uri="{FF2B5EF4-FFF2-40B4-BE49-F238E27FC236}">
                <a16:creationId xmlns:a16="http://schemas.microsoft.com/office/drawing/2014/main" id="{76F224DD-443F-4A88-990A-5B975A32E0F2}"/>
              </a:ext>
            </a:extLst>
          </p:cNvPr>
          <p:cNvSpPr/>
          <p:nvPr/>
        </p:nvSpPr>
        <p:spPr>
          <a:xfrm>
            <a:off x="2915816" y="548680"/>
            <a:ext cx="3415037" cy="369332"/>
          </a:xfrm>
          <a:prstGeom prst="rect">
            <a:avLst/>
          </a:prstGeom>
          <a:solidFill>
            <a:schemeClr val="accent4">
              <a:lumMod val="20000"/>
              <a:lumOff val="80000"/>
            </a:schemeClr>
          </a:solidFill>
        </p:spPr>
        <p:txBody>
          <a:bodyPr wrap="none" anchor="ctr">
            <a:spAutoFit/>
          </a:bodyPr>
          <a:lstStyle/>
          <a:p>
            <a:pPr algn="ctr"/>
            <a:r>
              <a:rPr lang="tr-TR" sz="1200" b="1" dirty="0">
                <a:solidFill>
                  <a:srgbClr val="000000"/>
                </a:solidFill>
                <a:latin typeface="Calibri" panose="020F0502020204030204" pitchFamily="34" charset="0"/>
              </a:rPr>
              <a:t>TÜRK DİLİ VE EDEBİYATI DERSİ BELİRTKE TABLOSU</a:t>
            </a:r>
            <a:r>
              <a:rPr lang="tr-TR" dirty="0"/>
              <a:t> </a:t>
            </a:r>
          </a:p>
        </p:txBody>
      </p:sp>
      <p:graphicFrame>
        <p:nvGraphicFramePr>
          <p:cNvPr id="8" name="Tablo 7">
            <a:extLst>
              <a:ext uri="{FF2B5EF4-FFF2-40B4-BE49-F238E27FC236}">
                <a16:creationId xmlns:a16="http://schemas.microsoft.com/office/drawing/2014/main" id="{F4085D0F-80CB-49A3-9BB1-E3C7F357152E}"/>
              </a:ext>
            </a:extLst>
          </p:cNvPr>
          <p:cNvGraphicFramePr>
            <a:graphicFrameLocks noGrp="1"/>
          </p:cNvGraphicFramePr>
          <p:nvPr>
            <p:extLst>
              <p:ext uri="{D42A27DB-BD31-4B8C-83A1-F6EECF244321}">
                <p14:modId xmlns:p14="http://schemas.microsoft.com/office/powerpoint/2010/main" val="92940059"/>
              </p:ext>
            </p:extLst>
          </p:nvPr>
        </p:nvGraphicFramePr>
        <p:xfrm>
          <a:off x="539552" y="5445224"/>
          <a:ext cx="3744416" cy="485775"/>
        </p:xfrm>
        <a:graphic>
          <a:graphicData uri="http://schemas.openxmlformats.org/drawingml/2006/table">
            <a:tbl>
              <a:tblPr/>
              <a:tblGrid>
                <a:gridCol w="3744416">
                  <a:extLst>
                    <a:ext uri="{9D8B030D-6E8A-4147-A177-3AD203B41FA5}">
                      <a16:colId xmlns:a16="http://schemas.microsoft.com/office/drawing/2014/main" val="2574563060"/>
                    </a:ext>
                  </a:extLst>
                </a:gridCol>
              </a:tblGrid>
              <a:tr h="295275">
                <a:tc>
                  <a:txBody>
                    <a:bodyPr/>
                    <a:lstStyle/>
                    <a:p>
                      <a:pPr algn="l" fontAlgn="ctr"/>
                      <a:r>
                        <a:rPr lang="tr-TR" sz="900" b="0" i="0" u="none" strike="noStrike" dirty="0">
                          <a:solidFill>
                            <a:srgbClr val="000000"/>
                          </a:solidFill>
                          <a:effectLst/>
                          <a:latin typeface="Calibri" panose="020F0502020204030204" pitchFamily="34" charset="0"/>
                        </a:rPr>
                        <a:t>* Okul ders kitabı esas alınacaktır.</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3298058483"/>
                  </a:ext>
                </a:extLst>
              </a:tr>
              <a:tr h="190500">
                <a:tc>
                  <a:txBody>
                    <a:bodyPr/>
                    <a:lstStyle/>
                    <a:p>
                      <a:pPr algn="l" fontAlgn="ctr"/>
                      <a:r>
                        <a:rPr lang="tr-TR" sz="900" b="0" i="0" u="none" strike="noStrike" dirty="0">
                          <a:solidFill>
                            <a:srgbClr val="000000"/>
                          </a:solidFill>
                          <a:effectLst/>
                          <a:latin typeface="Calibri" panose="020F0502020204030204" pitchFamily="34" charset="0"/>
                        </a:rPr>
                        <a:t>* Yüzde 30 Dil Bilgisi, yüzde 70 Edebiyat sorusu sorulacaktır.</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607865871"/>
                  </a:ext>
                </a:extLst>
              </a:tr>
            </a:tbl>
          </a:graphicData>
        </a:graphic>
      </p:graphicFrame>
    </p:spTree>
    <p:extLst>
      <p:ext uri="{BB962C8B-B14F-4D97-AF65-F5344CB8AC3E}">
        <p14:creationId xmlns:p14="http://schemas.microsoft.com/office/powerpoint/2010/main" val="1914305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pic>
        <p:nvPicPr>
          <p:cNvPr id="1026" name="Picture 2" descr="iletiÅim ile ilgili gÃ¶rsel sonucu">
            <a:extLst>
              <a:ext uri="{FF2B5EF4-FFF2-40B4-BE49-F238E27FC236}">
                <a16:creationId xmlns:a16="http://schemas.microsoft.com/office/drawing/2014/main" id="{7A083A58-DD98-4F8F-AAA5-FACD1D8AAAD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2120" y="3429000"/>
            <a:ext cx="1768009" cy="887381"/>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a:extLst>
              <a:ext uri="{FF2B5EF4-FFF2-40B4-BE49-F238E27FC236}">
                <a16:creationId xmlns:a16="http://schemas.microsoft.com/office/drawing/2014/main" id="{DDD6BD87-677E-4AF2-984D-126087B60B25}"/>
              </a:ext>
            </a:extLst>
          </p:cNvPr>
          <p:cNvSpPr txBox="1"/>
          <p:nvPr/>
        </p:nvSpPr>
        <p:spPr>
          <a:xfrm>
            <a:off x="4932040" y="4493469"/>
            <a:ext cx="3888432" cy="1754326"/>
          </a:xfrm>
          <a:prstGeom prst="rect">
            <a:avLst/>
          </a:prstGeom>
          <a:noFill/>
        </p:spPr>
        <p:txBody>
          <a:bodyPr wrap="square" rtlCol="0">
            <a:spAutoFit/>
          </a:bodyPr>
          <a:lstStyle/>
          <a:p>
            <a:r>
              <a:rPr lang="tr-TR" dirty="0"/>
              <a:t>Tel: 234 44 42</a:t>
            </a:r>
          </a:p>
          <a:p>
            <a:endParaRPr lang="tr-TR" dirty="0"/>
          </a:p>
          <a:p>
            <a:r>
              <a:rPr lang="tr-TR" dirty="0"/>
              <a:t>Metin ERKMEN:    0 506 544 44 40</a:t>
            </a:r>
          </a:p>
          <a:p>
            <a:r>
              <a:rPr lang="tr-TR" dirty="0" err="1"/>
              <a:t>Zeynal</a:t>
            </a:r>
            <a:r>
              <a:rPr lang="tr-TR" dirty="0"/>
              <a:t> ÖZDEMİR: 0 505 698 52 93</a:t>
            </a:r>
          </a:p>
          <a:p>
            <a:r>
              <a:rPr lang="tr-TR" dirty="0"/>
              <a:t>Burhan BOZTAŞ:   0 532 763 42 01</a:t>
            </a:r>
          </a:p>
          <a:p>
            <a:r>
              <a:rPr lang="tr-TR" dirty="0"/>
              <a:t>Volkan ÇİÇEK:       0 546 210 80 71</a:t>
            </a:r>
          </a:p>
        </p:txBody>
      </p:sp>
      <p:pic>
        <p:nvPicPr>
          <p:cNvPr id="9" name="Resim 8">
            <a:extLst>
              <a:ext uri="{FF2B5EF4-FFF2-40B4-BE49-F238E27FC236}">
                <a16:creationId xmlns:a16="http://schemas.microsoft.com/office/drawing/2014/main" id="{6E0DA029-FBF8-49B7-91C7-2EBBC22CCDE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2809" y="2132856"/>
            <a:ext cx="3534980" cy="3055548"/>
          </a:xfrm>
          <a:prstGeom prst="rect">
            <a:avLst/>
          </a:prstGeom>
        </p:spPr>
      </p:pic>
      <p:pic>
        <p:nvPicPr>
          <p:cNvPr id="11" name="Resim 10">
            <a:extLst>
              <a:ext uri="{FF2B5EF4-FFF2-40B4-BE49-F238E27FC236}">
                <a16:creationId xmlns:a16="http://schemas.microsoft.com/office/drawing/2014/main" id="{67E4193E-67B0-4B17-AF3B-B3809D025C8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2" name="Slayt Numarası Yer Tutucusu 1">
            <a:extLst>
              <a:ext uri="{FF2B5EF4-FFF2-40B4-BE49-F238E27FC236}">
                <a16:creationId xmlns:a16="http://schemas.microsoft.com/office/drawing/2014/main" id="{374AC64C-1EDC-48B0-AFFF-802308617CF4}"/>
              </a:ext>
            </a:extLst>
          </p:cNvPr>
          <p:cNvSpPr>
            <a:spLocks noGrp="1"/>
          </p:cNvSpPr>
          <p:nvPr>
            <p:ph type="sldNum" sz="quarter" idx="12"/>
          </p:nvPr>
        </p:nvSpPr>
        <p:spPr/>
        <p:txBody>
          <a:bodyPr/>
          <a:lstStyle/>
          <a:p>
            <a:pPr>
              <a:defRPr/>
            </a:pPr>
            <a:fld id="{81DCB9AC-EC04-4A9B-823B-6223CCAA7F26}" type="slidenum">
              <a:rPr lang="tr-TR" smtClean="0"/>
              <a:pPr>
                <a:defRPr/>
              </a:pPr>
              <a:t>31</a:t>
            </a:fld>
            <a:endParaRPr lang="tr-TR"/>
          </a:p>
        </p:txBody>
      </p:sp>
    </p:spTree>
    <p:extLst>
      <p:ext uri="{BB962C8B-B14F-4D97-AF65-F5344CB8AC3E}">
        <p14:creationId xmlns:p14="http://schemas.microsoft.com/office/powerpoint/2010/main" val="350889084"/>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pic>
        <p:nvPicPr>
          <p:cNvPr id="8" name="Resim 7">
            <a:extLst>
              <a:ext uri="{FF2B5EF4-FFF2-40B4-BE49-F238E27FC236}">
                <a16:creationId xmlns:a16="http://schemas.microsoft.com/office/drawing/2014/main" id="{2ABEF460-3FA4-433F-946F-E2A0F77092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graphicFrame>
        <p:nvGraphicFramePr>
          <p:cNvPr id="9" name="Tablo 8">
            <a:extLst>
              <a:ext uri="{FF2B5EF4-FFF2-40B4-BE49-F238E27FC236}">
                <a16:creationId xmlns:a16="http://schemas.microsoft.com/office/drawing/2014/main" id="{594BABCC-DCD7-40F2-9D57-28BC03FAA359}"/>
              </a:ext>
            </a:extLst>
          </p:cNvPr>
          <p:cNvGraphicFramePr>
            <a:graphicFrameLocks noGrp="1"/>
          </p:cNvGraphicFramePr>
          <p:nvPr>
            <p:extLst>
              <p:ext uri="{D42A27DB-BD31-4B8C-83A1-F6EECF244321}">
                <p14:modId xmlns:p14="http://schemas.microsoft.com/office/powerpoint/2010/main" val="402739120"/>
              </p:ext>
            </p:extLst>
          </p:nvPr>
        </p:nvGraphicFramePr>
        <p:xfrm>
          <a:off x="755576" y="2090629"/>
          <a:ext cx="7761991" cy="2676741"/>
        </p:xfrm>
        <a:graphic>
          <a:graphicData uri="http://schemas.openxmlformats.org/drawingml/2006/table">
            <a:tbl>
              <a:tblPr/>
              <a:tblGrid>
                <a:gridCol w="1793608">
                  <a:extLst>
                    <a:ext uri="{9D8B030D-6E8A-4147-A177-3AD203B41FA5}">
                      <a16:colId xmlns:a16="http://schemas.microsoft.com/office/drawing/2014/main" val="1434432961"/>
                    </a:ext>
                  </a:extLst>
                </a:gridCol>
                <a:gridCol w="1061733">
                  <a:extLst>
                    <a:ext uri="{9D8B030D-6E8A-4147-A177-3AD203B41FA5}">
                      <a16:colId xmlns:a16="http://schemas.microsoft.com/office/drawing/2014/main" val="574312275"/>
                    </a:ext>
                  </a:extLst>
                </a:gridCol>
                <a:gridCol w="1432824">
                  <a:extLst>
                    <a:ext uri="{9D8B030D-6E8A-4147-A177-3AD203B41FA5}">
                      <a16:colId xmlns:a16="http://schemas.microsoft.com/office/drawing/2014/main" val="4014862989"/>
                    </a:ext>
                  </a:extLst>
                </a:gridCol>
                <a:gridCol w="1711143">
                  <a:extLst>
                    <a:ext uri="{9D8B030D-6E8A-4147-A177-3AD203B41FA5}">
                      <a16:colId xmlns:a16="http://schemas.microsoft.com/office/drawing/2014/main" val="729932015"/>
                    </a:ext>
                  </a:extLst>
                </a:gridCol>
                <a:gridCol w="855571">
                  <a:extLst>
                    <a:ext uri="{9D8B030D-6E8A-4147-A177-3AD203B41FA5}">
                      <a16:colId xmlns:a16="http://schemas.microsoft.com/office/drawing/2014/main" val="2033148781"/>
                    </a:ext>
                  </a:extLst>
                </a:gridCol>
                <a:gridCol w="907112">
                  <a:extLst>
                    <a:ext uri="{9D8B030D-6E8A-4147-A177-3AD203B41FA5}">
                      <a16:colId xmlns:a16="http://schemas.microsoft.com/office/drawing/2014/main" val="3576922500"/>
                    </a:ext>
                  </a:extLst>
                </a:gridCol>
              </a:tblGrid>
              <a:tr h="600528">
                <a:tc gridSpan="6">
                  <a:txBody>
                    <a:bodyPr/>
                    <a:lstStyle/>
                    <a:p>
                      <a:pPr algn="ctr" fontAlgn="ctr"/>
                      <a:r>
                        <a:rPr lang="tr-TR" sz="1400" b="1" i="0" u="none" strike="noStrike" dirty="0">
                          <a:solidFill>
                            <a:srgbClr val="000000"/>
                          </a:solidFill>
                          <a:effectLst/>
                          <a:latin typeface="Calibri" panose="020F0502020204030204" pitchFamily="34" charset="0"/>
                        </a:rPr>
                        <a:t>2018- 2019 EĞİTİM ÖĞRETİM YILI 2. DÖNEM İL GENELİ ORTAK SINAV UYGULAMA TAKVİMİ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951640259"/>
                  </a:ext>
                </a:extLst>
              </a:tr>
              <a:tr h="674277">
                <a:tc>
                  <a:txBody>
                    <a:bodyPr/>
                    <a:lstStyle/>
                    <a:p>
                      <a:pPr algn="ctr" fontAlgn="ctr"/>
                      <a:r>
                        <a:rPr lang="tr-TR" sz="1200" b="1" i="0" u="none" strike="noStrike">
                          <a:solidFill>
                            <a:srgbClr val="FF0000"/>
                          </a:solidFill>
                          <a:effectLst/>
                          <a:latin typeface="Calibri" panose="020F0502020204030204" pitchFamily="34" charset="0"/>
                        </a:rPr>
                        <a:t>DERSİN ADI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200" b="1" i="0" u="none" strike="noStrike">
                          <a:solidFill>
                            <a:srgbClr val="FF0000"/>
                          </a:solidFill>
                          <a:effectLst/>
                          <a:latin typeface="Calibri" panose="020F0502020204030204" pitchFamily="34" charset="0"/>
                        </a:rPr>
                        <a:t>SINIF DÜZEYİ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200" b="1" i="0" u="none" strike="noStrike" dirty="0">
                          <a:solidFill>
                            <a:srgbClr val="FF0000"/>
                          </a:solidFill>
                          <a:effectLst/>
                          <a:latin typeface="Calibri" panose="020F0502020204030204" pitchFamily="34" charset="0"/>
                        </a:rPr>
                        <a:t>ORTAK SINAV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200" b="1" i="0" u="none" strike="noStrike" dirty="0">
                          <a:solidFill>
                            <a:srgbClr val="FF0000"/>
                          </a:solidFill>
                          <a:effectLst/>
                          <a:latin typeface="Calibri" panose="020F0502020204030204" pitchFamily="34" charset="0"/>
                        </a:rPr>
                        <a:t>MAZERET SINAV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200" b="1" i="0" u="none" strike="noStrike">
                          <a:solidFill>
                            <a:srgbClr val="FF0000"/>
                          </a:solidFill>
                          <a:effectLst/>
                          <a:latin typeface="Calibri" panose="020F0502020204030204" pitchFamily="34" charset="0"/>
                        </a:rPr>
                        <a:t>SINAV BAŞLAMA SAATİ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200" b="1" i="0" u="none" strike="noStrike">
                          <a:solidFill>
                            <a:srgbClr val="FF0000"/>
                          </a:solidFill>
                          <a:effectLst/>
                          <a:latin typeface="Calibri" panose="020F0502020204030204" pitchFamily="34" charset="0"/>
                        </a:rPr>
                        <a:t>SINAV SÜRESİ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204332737"/>
                  </a:ext>
                </a:extLst>
              </a:tr>
              <a:tr h="350484">
                <a:tc rowSpan="2">
                  <a:txBody>
                    <a:bodyPr/>
                    <a:lstStyle/>
                    <a:p>
                      <a:pPr algn="l" fontAlgn="ctr"/>
                      <a:r>
                        <a:rPr lang="tr-TR" sz="1200" b="1" i="0" u="none" strike="noStrike">
                          <a:solidFill>
                            <a:srgbClr val="000000"/>
                          </a:solidFill>
                          <a:effectLst/>
                          <a:latin typeface="Calibri" panose="020F0502020204030204" pitchFamily="34" charset="0"/>
                        </a:rPr>
                        <a:t>  MATEMATİK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Calibri" panose="020F0502020204030204" pitchFamily="34" charset="0"/>
                        </a:rPr>
                        <a:t>9. SINIF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tr-TR" sz="1200" b="0" i="0" u="none" strike="noStrike">
                          <a:solidFill>
                            <a:srgbClr val="000000"/>
                          </a:solidFill>
                          <a:effectLst/>
                          <a:latin typeface="Calibri" panose="020F0502020204030204" pitchFamily="34" charset="0"/>
                        </a:rPr>
                        <a:t>26 Mart 2019 Salı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tr-TR" sz="1200" b="0" i="0" u="none" strike="noStrike">
                          <a:solidFill>
                            <a:srgbClr val="000000"/>
                          </a:solidFill>
                          <a:effectLst/>
                          <a:latin typeface="Calibri" panose="020F0502020204030204" pitchFamily="34" charset="0"/>
                        </a:rPr>
                        <a:t>4 Nisan 2019 Perşembe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tr-TR" sz="12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tr-TR" sz="1200" b="0" i="0" u="none" strike="noStrike">
                          <a:solidFill>
                            <a:srgbClr val="000000"/>
                          </a:solidFill>
                          <a:effectLst/>
                          <a:latin typeface="Calibri" panose="020F0502020204030204" pitchFamily="34" charset="0"/>
                        </a:rPr>
                        <a:t>40 dakika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3859129"/>
                  </a:ext>
                </a:extLst>
              </a:tr>
              <a:tr h="350484">
                <a:tc vMerge="1">
                  <a:txBody>
                    <a:bodyPr/>
                    <a:lstStyle/>
                    <a:p>
                      <a:endParaRPr lang="tr-TR"/>
                    </a:p>
                  </a:txBody>
                  <a:tcPr/>
                </a:tc>
                <a:tc>
                  <a:txBody>
                    <a:bodyPr/>
                    <a:lstStyle/>
                    <a:p>
                      <a:pPr algn="ctr" fontAlgn="ctr"/>
                      <a:r>
                        <a:rPr lang="tr-TR" sz="1200" b="1" i="0" u="none" strike="noStrike">
                          <a:solidFill>
                            <a:srgbClr val="000000"/>
                          </a:solidFill>
                          <a:effectLst/>
                          <a:latin typeface="Calibri" panose="020F0502020204030204" pitchFamily="34" charset="0"/>
                        </a:rPr>
                        <a:t>10. SINIF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3993837278"/>
                  </a:ext>
                </a:extLst>
              </a:tr>
              <a:tr h="350484">
                <a:tc rowSpan="2">
                  <a:txBody>
                    <a:bodyPr/>
                    <a:lstStyle/>
                    <a:p>
                      <a:pPr algn="l" fontAlgn="ctr"/>
                      <a:r>
                        <a:rPr lang="tr-TR" sz="1200" b="1" i="0" u="none" strike="noStrike">
                          <a:solidFill>
                            <a:srgbClr val="000000"/>
                          </a:solidFill>
                          <a:effectLst/>
                          <a:latin typeface="Calibri" panose="020F0502020204030204" pitchFamily="34" charset="0"/>
                        </a:rPr>
                        <a:t>  TÜRK DİLİ VE EDEBİYATI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200" b="1" i="0" u="none" strike="noStrike">
                          <a:solidFill>
                            <a:srgbClr val="000000"/>
                          </a:solidFill>
                          <a:effectLst/>
                          <a:latin typeface="Calibri" panose="020F0502020204030204" pitchFamily="34" charset="0"/>
                        </a:rPr>
                        <a:t>9. SINIF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rowSpan="2">
                  <a:txBody>
                    <a:bodyPr/>
                    <a:lstStyle/>
                    <a:p>
                      <a:pPr algn="ctr" fontAlgn="ctr"/>
                      <a:r>
                        <a:rPr lang="tr-TR" sz="1200" b="0" i="0" u="none" strike="noStrike">
                          <a:solidFill>
                            <a:srgbClr val="000000"/>
                          </a:solidFill>
                          <a:effectLst/>
                          <a:latin typeface="Calibri" panose="020F0502020204030204" pitchFamily="34" charset="0"/>
                        </a:rPr>
                        <a:t>26 Mart 2019 Salı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rowSpan="2">
                  <a:txBody>
                    <a:bodyPr/>
                    <a:lstStyle/>
                    <a:p>
                      <a:pPr algn="ctr" fontAlgn="ctr"/>
                      <a:r>
                        <a:rPr lang="tr-TR" sz="1200" b="0" i="0" u="none" strike="noStrike">
                          <a:solidFill>
                            <a:srgbClr val="000000"/>
                          </a:solidFill>
                          <a:effectLst/>
                          <a:latin typeface="Calibri" panose="020F0502020204030204" pitchFamily="34" charset="0"/>
                        </a:rPr>
                        <a:t>4 Nisan 2019 Perşembe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rowSpan="2">
                  <a:txBody>
                    <a:bodyPr/>
                    <a:lstStyle/>
                    <a:p>
                      <a:pPr algn="ctr" fontAlgn="ctr"/>
                      <a:r>
                        <a:rPr lang="tr-TR" sz="1200" b="1" i="0" u="none" strike="noStrike">
                          <a:solidFill>
                            <a:srgbClr val="000000"/>
                          </a:solidFill>
                          <a:effectLst/>
                          <a:latin typeface="Calibri" panose="020F0502020204030204" pitchFamily="34" charset="0"/>
                        </a:rPr>
                        <a:t>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rowSpan="2">
                  <a:txBody>
                    <a:bodyPr/>
                    <a:lstStyle/>
                    <a:p>
                      <a:pPr algn="ctr" fontAlgn="ctr"/>
                      <a:r>
                        <a:rPr lang="tr-TR" sz="1200" b="0" i="0" u="none" strike="noStrike">
                          <a:solidFill>
                            <a:srgbClr val="000000"/>
                          </a:solidFill>
                          <a:effectLst/>
                          <a:latin typeface="Calibri" panose="020F0502020204030204" pitchFamily="34" charset="0"/>
                        </a:rPr>
                        <a:t>40 dakika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010505101"/>
                  </a:ext>
                </a:extLst>
              </a:tr>
              <a:tr h="350484">
                <a:tc vMerge="1">
                  <a:txBody>
                    <a:bodyPr/>
                    <a:lstStyle/>
                    <a:p>
                      <a:endParaRPr lang="tr-TR"/>
                    </a:p>
                  </a:txBody>
                  <a:tcPr/>
                </a:tc>
                <a:tc>
                  <a:txBody>
                    <a:bodyPr/>
                    <a:lstStyle/>
                    <a:p>
                      <a:pPr algn="ctr" fontAlgn="ctr"/>
                      <a:r>
                        <a:rPr lang="tr-TR" sz="1200" b="1" i="0" u="none" strike="noStrike" dirty="0">
                          <a:solidFill>
                            <a:srgbClr val="000000"/>
                          </a:solidFill>
                          <a:effectLst/>
                          <a:latin typeface="Calibri" panose="020F0502020204030204" pitchFamily="34" charset="0"/>
                        </a:rPr>
                        <a:t>10. SINIF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3417871107"/>
                  </a:ext>
                </a:extLst>
              </a:tr>
            </a:tbl>
          </a:graphicData>
        </a:graphic>
      </p:graphicFrame>
      <p:sp>
        <p:nvSpPr>
          <p:cNvPr id="2" name="Slayt Numarası Yer Tutucusu 1">
            <a:extLst>
              <a:ext uri="{FF2B5EF4-FFF2-40B4-BE49-F238E27FC236}">
                <a16:creationId xmlns:a16="http://schemas.microsoft.com/office/drawing/2014/main" id="{46D34969-C86E-455A-B340-9C7292CAC341}"/>
              </a:ext>
            </a:extLst>
          </p:cNvPr>
          <p:cNvSpPr>
            <a:spLocks noGrp="1"/>
          </p:cNvSpPr>
          <p:nvPr>
            <p:ph type="sldNum" sz="quarter" idx="12"/>
          </p:nvPr>
        </p:nvSpPr>
        <p:spPr/>
        <p:txBody>
          <a:bodyPr/>
          <a:lstStyle/>
          <a:p>
            <a:pPr>
              <a:defRPr/>
            </a:pPr>
            <a:fld id="{81DCB9AC-EC04-4A9B-823B-6223CCAA7F26}" type="slidenum">
              <a:rPr lang="tr-TR" smtClean="0"/>
              <a:pPr>
                <a:defRPr/>
              </a:pPr>
              <a:t>4</a:t>
            </a:fld>
            <a:endParaRPr lang="tr-TR"/>
          </a:p>
        </p:txBody>
      </p:sp>
    </p:spTree>
    <p:extLst>
      <p:ext uri="{BB962C8B-B14F-4D97-AF65-F5344CB8AC3E}">
        <p14:creationId xmlns:p14="http://schemas.microsoft.com/office/powerpoint/2010/main" val="1511076285"/>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2167AC56-0674-4490-965C-F1E343A6CE32}"/>
              </a:ext>
            </a:extLst>
          </p:cNvPr>
          <p:cNvSpPr/>
          <p:nvPr/>
        </p:nvSpPr>
        <p:spPr>
          <a:xfrm>
            <a:off x="740395" y="2636912"/>
            <a:ext cx="7817623" cy="2031325"/>
          </a:xfrm>
          <a:prstGeom prst="rect">
            <a:avLst/>
          </a:prstGeom>
          <a:solidFill>
            <a:schemeClr val="accent4">
              <a:lumMod val="40000"/>
              <a:lumOff val="60000"/>
            </a:schemeClr>
          </a:solidFill>
        </p:spPr>
        <p:txBody>
          <a:bodyPr wrap="square">
            <a:spAutoFit/>
          </a:bodyPr>
          <a:lstStyle/>
          <a:p>
            <a:pPr algn="just"/>
            <a:r>
              <a:rPr lang="tr-TR" dirty="0">
                <a:latin typeface="Arial" panose="020B0604020202020204" pitchFamily="34" charset="0"/>
                <a:cs typeface="Arial" panose="020B0604020202020204" pitchFamily="34" charset="0"/>
              </a:rPr>
              <a:t>Yapılan sınav sonrasında öğrencilerin doğru cevapları yönetmeliğin “Puanla değerlendirme” başlıklı 44. maddesine uygun olarak </a:t>
            </a:r>
            <a:r>
              <a:rPr lang="tr-TR" b="1" dirty="0">
                <a:latin typeface="Arial" panose="020B0604020202020204" pitchFamily="34" charset="0"/>
                <a:cs typeface="Arial" panose="020B0604020202020204" pitchFamily="34" charset="0"/>
              </a:rPr>
              <a:t>100 tam puan </a:t>
            </a:r>
            <a:r>
              <a:rPr lang="tr-TR" dirty="0">
                <a:latin typeface="Arial" panose="020B0604020202020204" pitchFamily="34" charset="0"/>
                <a:cs typeface="Arial" panose="020B0604020202020204" pitchFamily="34" charset="0"/>
              </a:rPr>
              <a:t>üzerinden değerlendirilecek ve sonuçlar e-Okul sistemine ders öğretmenleri tarafından işlenecektir.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İşlenen puanlar, okul içinde yapılan diğer yazılı sınav puanları gibi dersin dönem puanının oluşmasına etki edecektir.</a:t>
            </a:r>
          </a:p>
        </p:txBody>
      </p:sp>
      <p:pic>
        <p:nvPicPr>
          <p:cNvPr id="6" name="Resim 5">
            <a:extLst>
              <a:ext uri="{FF2B5EF4-FFF2-40B4-BE49-F238E27FC236}">
                <a16:creationId xmlns:a16="http://schemas.microsoft.com/office/drawing/2014/main" id="{4C8B5882-E70D-4537-8BB7-27D08742A9C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3" name="Slayt Numarası Yer Tutucusu 2">
            <a:extLst>
              <a:ext uri="{FF2B5EF4-FFF2-40B4-BE49-F238E27FC236}">
                <a16:creationId xmlns:a16="http://schemas.microsoft.com/office/drawing/2014/main" id="{D0086DB3-CA5B-4F8C-BF2D-2BBD2A3A3C8F}"/>
              </a:ext>
            </a:extLst>
          </p:cNvPr>
          <p:cNvSpPr>
            <a:spLocks noGrp="1"/>
          </p:cNvSpPr>
          <p:nvPr>
            <p:ph type="sldNum" sz="quarter" idx="12"/>
          </p:nvPr>
        </p:nvSpPr>
        <p:spPr/>
        <p:txBody>
          <a:bodyPr/>
          <a:lstStyle/>
          <a:p>
            <a:pPr>
              <a:defRPr/>
            </a:pPr>
            <a:fld id="{81DCB9AC-EC04-4A9B-823B-6223CCAA7F26}" type="slidenum">
              <a:rPr lang="tr-TR" smtClean="0"/>
              <a:pPr>
                <a:defRPr/>
              </a:pPr>
              <a:t>5</a:t>
            </a:fld>
            <a:endParaRPr lang="tr-TR"/>
          </a:p>
        </p:txBody>
      </p:sp>
    </p:spTree>
    <p:extLst>
      <p:ext uri="{BB962C8B-B14F-4D97-AF65-F5344CB8AC3E}">
        <p14:creationId xmlns:p14="http://schemas.microsoft.com/office/powerpoint/2010/main" val="3899498520"/>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F15AF2EE-4934-4680-859A-DC69B0C33FE8}"/>
              </a:ext>
            </a:extLst>
          </p:cNvPr>
          <p:cNvSpPr/>
          <p:nvPr/>
        </p:nvSpPr>
        <p:spPr>
          <a:xfrm>
            <a:off x="627184" y="1940836"/>
            <a:ext cx="7889631" cy="2585323"/>
          </a:xfrm>
          <a:prstGeom prst="rect">
            <a:avLst/>
          </a:prstGeom>
          <a:solidFill>
            <a:schemeClr val="accent2">
              <a:lumMod val="20000"/>
              <a:lumOff val="80000"/>
            </a:schemeClr>
          </a:solidFill>
        </p:spPr>
        <p:txBody>
          <a:bodyPr wrap="square">
            <a:spAutoFit/>
          </a:bodyPr>
          <a:lstStyle/>
          <a:p>
            <a:pPr algn="just"/>
            <a:r>
              <a:rPr lang="tr-TR" dirty="0">
                <a:latin typeface="Arial" panose="020B0604020202020204" pitchFamily="34" charset="0"/>
                <a:cs typeface="Arial" panose="020B0604020202020204" pitchFamily="34" charset="0"/>
              </a:rPr>
              <a:t>Kaynaştırma yoluyla eğitim ve öğretimlerine devam eden öğrencilere yönelik ölçme değerlendirme faaliyetlerinde Bireyselleştirilmiş Eğitim Programı (BEP) esas alınır. Bu nedenle söz konusu öğrenciler ile “Özel Eğitim Meslek Okulu”, “Özel Eğitim Uygulama Okulu” ve “özel eğitim verilen okul öğrencileri” il geneli ortak sınavlara normalde </a:t>
            </a:r>
            <a:r>
              <a:rPr lang="tr-TR" b="1" dirty="0">
                <a:latin typeface="Arial" panose="020B0604020202020204" pitchFamily="34" charset="0"/>
                <a:cs typeface="Arial" panose="020B0604020202020204" pitchFamily="34" charset="0"/>
              </a:rPr>
              <a:t>katılmayacaktır. </a:t>
            </a: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solidFill>
                  <a:srgbClr val="FF0000"/>
                </a:solidFill>
                <a:latin typeface="Arial" panose="020B0604020202020204" pitchFamily="34" charset="0"/>
                <a:cs typeface="Arial" panose="020B0604020202020204" pitchFamily="34" charset="0"/>
              </a:rPr>
              <a:t>* Bu öğrenciler isterlerse sınava girebilirler ama sonuçları değerlendirmeye alınmayacaktır.</a:t>
            </a:r>
          </a:p>
        </p:txBody>
      </p:sp>
      <p:pic>
        <p:nvPicPr>
          <p:cNvPr id="8" name="Resim 7">
            <a:extLst>
              <a:ext uri="{FF2B5EF4-FFF2-40B4-BE49-F238E27FC236}">
                <a16:creationId xmlns:a16="http://schemas.microsoft.com/office/drawing/2014/main" id="{E002773A-FA0A-49B4-9E8E-161172FE86A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3" name="Slayt Numarası Yer Tutucusu 2">
            <a:extLst>
              <a:ext uri="{FF2B5EF4-FFF2-40B4-BE49-F238E27FC236}">
                <a16:creationId xmlns:a16="http://schemas.microsoft.com/office/drawing/2014/main" id="{AE4C2DB4-726F-40D2-930F-566DB46A18B5}"/>
              </a:ext>
            </a:extLst>
          </p:cNvPr>
          <p:cNvSpPr>
            <a:spLocks noGrp="1"/>
          </p:cNvSpPr>
          <p:nvPr>
            <p:ph type="sldNum" sz="quarter" idx="12"/>
          </p:nvPr>
        </p:nvSpPr>
        <p:spPr/>
        <p:txBody>
          <a:bodyPr/>
          <a:lstStyle/>
          <a:p>
            <a:pPr>
              <a:defRPr/>
            </a:pPr>
            <a:fld id="{81DCB9AC-EC04-4A9B-823B-6223CCAA7F26}" type="slidenum">
              <a:rPr lang="tr-TR" smtClean="0"/>
              <a:pPr>
                <a:defRPr/>
              </a:pPr>
              <a:t>6</a:t>
            </a:fld>
            <a:endParaRPr lang="tr-TR"/>
          </a:p>
        </p:txBody>
      </p:sp>
    </p:spTree>
    <p:extLst>
      <p:ext uri="{BB962C8B-B14F-4D97-AF65-F5344CB8AC3E}">
        <p14:creationId xmlns:p14="http://schemas.microsoft.com/office/powerpoint/2010/main" val="2037377023"/>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FDFB649D-9346-4423-ABB5-11F8447CB1A2}"/>
              </a:ext>
            </a:extLst>
          </p:cNvPr>
          <p:cNvSpPr/>
          <p:nvPr/>
        </p:nvSpPr>
        <p:spPr>
          <a:xfrm>
            <a:off x="538998" y="1772816"/>
            <a:ext cx="8211689" cy="2031325"/>
          </a:xfrm>
          <a:prstGeom prst="rect">
            <a:avLst/>
          </a:prstGeom>
        </p:spPr>
        <p:txBody>
          <a:bodyPr wrap="square">
            <a:spAutoFit/>
          </a:bodyPr>
          <a:lstStyle/>
          <a:p>
            <a:pPr algn="just"/>
            <a:r>
              <a:rPr lang="tr-TR" dirty="0">
                <a:latin typeface="Arial" panose="020B0604020202020204" pitchFamily="34" charset="0"/>
                <a:cs typeface="Arial" panose="020B0604020202020204" pitchFamily="34" charset="0"/>
              </a:rPr>
              <a:t>Sınavlara katılamayan öğrencilere, yönetmeliğin 48. maddesindeki hükümler uygulanacaktır. Özrünü (mazeretini) 36. maddenin yedinci fıkrasına göre belgelendirenler, İl Geneli Ortak Sınavlar Uygulama Takviminde belirtilen tarihlerde dersin mazeret sınavına katılacaktır. </a:t>
            </a:r>
          </a:p>
          <a:p>
            <a:pPr algn="just"/>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Mazeret sınavına geçerli bir özrü olmadığı halde katılmayan öğrenciler ile sınavlarda kopya çeken öğrencilerin durumları puanla değerlendirilmeyecektir. </a:t>
            </a:r>
          </a:p>
        </p:txBody>
      </p:sp>
      <p:pic>
        <p:nvPicPr>
          <p:cNvPr id="8" name="Resim 7">
            <a:extLst>
              <a:ext uri="{FF2B5EF4-FFF2-40B4-BE49-F238E27FC236}">
                <a16:creationId xmlns:a16="http://schemas.microsoft.com/office/drawing/2014/main" id="{AEE62F74-0A1D-4E03-9D38-0CCC0363C85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9" name="Dikdörtgen 8">
            <a:extLst>
              <a:ext uri="{FF2B5EF4-FFF2-40B4-BE49-F238E27FC236}">
                <a16:creationId xmlns:a16="http://schemas.microsoft.com/office/drawing/2014/main" id="{13128226-09B1-4AF3-AA86-99F3B72A6866}"/>
              </a:ext>
            </a:extLst>
          </p:cNvPr>
          <p:cNvSpPr/>
          <p:nvPr/>
        </p:nvSpPr>
        <p:spPr>
          <a:xfrm>
            <a:off x="613538" y="4347393"/>
            <a:ext cx="7887292" cy="1200329"/>
          </a:xfrm>
          <a:prstGeom prst="rect">
            <a:avLst/>
          </a:prstGeom>
          <a:solidFill>
            <a:schemeClr val="accent5">
              <a:lumMod val="20000"/>
              <a:lumOff val="80000"/>
            </a:schemeClr>
          </a:solidFill>
        </p:spPr>
        <p:txBody>
          <a:bodyPr wrap="square">
            <a:spAutoFit/>
          </a:bodyPr>
          <a:lstStyle/>
          <a:p>
            <a:pPr algn="just"/>
            <a:r>
              <a:rPr lang="tr-TR" b="1" i="1" dirty="0">
                <a:latin typeface="Arial" panose="020B0604020202020204" pitchFamily="34" charset="0"/>
                <a:cs typeface="Arial" panose="020B0604020202020204" pitchFamily="34" charset="0"/>
              </a:rPr>
              <a:t>Bu durumda olan öğrencilerin e-Okul puan hanesine; sınava katılmayanlar için </a:t>
            </a:r>
            <a:r>
              <a:rPr lang="tr-TR" b="1" i="1" dirty="0">
                <a:solidFill>
                  <a:srgbClr val="FF0000"/>
                </a:solidFill>
                <a:latin typeface="Arial" panose="020B0604020202020204" pitchFamily="34" charset="0"/>
                <a:cs typeface="Arial" panose="020B0604020202020204" pitchFamily="34" charset="0"/>
              </a:rPr>
              <a:t>“G”</a:t>
            </a:r>
            <a:r>
              <a:rPr lang="tr-TR" b="1" i="1" dirty="0">
                <a:latin typeface="Arial" panose="020B0604020202020204" pitchFamily="34" charset="0"/>
                <a:cs typeface="Arial" panose="020B0604020202020204" pitchFamily="34" charset="0"/>
              </a:rPr>
              <a:t> ve kopya çekenler için </a:t>
            </a:r>
            <a:r>
              <a:rPr lang="tr-TR" b="1" i="1" dirty="0">
                <a:solidFill>
                  <a:srgbClr val="FF0000"/>
                </a:solidFill>
                <a:latin typeface="Arial" panose="020B0604020202020204" pitchFamily="34" charset="0"/>
                <a:cs typeface="Arial" panose="020B0604020202020204" pitchFamily="34" charset="0"/>
              </a:rPr>
              <a:t>“K”</a:t>
            </a:r>
            <a:r>
              <a:rPr lang="tr-TR" b="1" i="1" dirty="0">
                <a:latin typeface="Arial" panose="020B0604020202020204" pitchFamily="34" charset="0"/>
                <a:cs typeface="Arial" panose="020B0604020202020204" pitchFamily="34" charset="0"/>
              </a:rPr>
              <a:t> yazılır ve aritmetik ortalamaya dâhil edilir. Öğrenciler, raporlu ve izinli oldukları günlerde il geneli ortak sınavlara alınmazlar.</a:t>
            </a:r>
          </a:p>
        </p:txBody>
      </p:sp>
      <p:sp>
        <p:nvSpPr>
          <p:cNvPr id="3" name="Slayt Numarası Yer Tutucusu 2">
            <a:extLst>
              <a:ext uri="{FF2B5EF4-FFF2-40B4-BE49-F238E27FC236}">
                <a16:creationId xmlns:a16="http://schemas.microsoft.com/office/drawing/2014/main" id="{F1C3328F-5DBE-441C-9BBC-3497B5852A41}"/>
              </a:ext>
            </a:extLst>
          </p:cNvPr>
          <p:cNvSpPr>
            <a:spLocks noGrp="1"/>
          </p:cNvSpPr>
          <p:nvPr>
            <p:ph type="sldNum" sz="quarter" idx="12"/>
          </p:nvPr>
        </p:nvSpPr>
        <p:spPr/>
        <p:txBody>
          <a:bodyPr/>
          <a:lstStyle/>
          <a:p>
            <a:pPr>
              <a:defRPr/>
            </a:pPr>
            <a:fld id="{81DCB9AC-EC04-4A9B-823B-6223CCAA7F26}" type="slidenum">
              <a:rPr lang="tr-TR" smtClean="0"/>
              <a:pPr>
                <a:defRPr/>
              </a:pPr>
              <a:t>7</a:t>
            </a:fld>
            <a:endParaRPr lang="tr-TR"/>
          </a:p>
        </p:txBody>
      </p:sp>
    </p:spTree>
    <p:extLst>
      <p:ext uri="{BB962C8B-B14F-4D97-AF65-F5344CB8AC3E}">
        <p14:creationId xmlns:p14="http://schemas.microsoft.com/office/powerpoint/2010/main" val="3547787764"/>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sp>
        <p:nvSpPr>
          <p:cNvPr id="2" name="Dikdörtgen 1">
            <a:extLst>
              <a:ext uri="{FF2B5EF4-FFF2-40B4-BE49-F238E27FC236}">
                <a16:creationId xmlns:a16="http://schemas.microsoft.com/office/drawing/2014/main" id="{EFA6F264-46E4-41EB-94DB-90B8BFC4A45F}"/>
              </a:ext>
            </a:extLst>
          </p:cNvPr>
          <p:cNvSpPr/>
          <p:nvPr/>
        </p:nvSpPr>
        <p:spPr>
          <a:xfrm>
            <a:off x="503548" y="2967905"/>
            <a:ext cx="8136904" cy="1477328"/>
          </a:xfrm>
          <a:prstGeom prst="rect">
            <a:avLst/>
          </a:prstGeom>
          <a:solidFill>
            <a:schemeClr val="accent6">
              <a:lumMod val="40000"/>
              <a:lumOff val="60000"/>
            </a:schemeClr>
          </a:solidFill>
        </p:spPr>
        <p:txBody>
          <a:bodyPr wrap="square">
            <a:spAutoFit/>
          </a:bodyPr>
          <a:lstStyle/>
          <a:p>
            <a:pPr algn="just"/>
            <a:r>
              <a:rPr lang="tr-TR" b="1" i="1" dirty="0">
                <a:latin typeface="Arial" panose="020B0604020202020204" pitchFamily="34" charset="0"/>
                <a:cs typeface="Arial" panose="020B0604020202020204" pitchFamily="34" charset="0"/>
              </a:rPr>
              <a:t>Kasıtlı olarak gerçekleştirilecek görev ihmallerinin, 1739 Sayılı Milli Eğitim Temel Kanununda yer alan “Türk Milli Eğitiminin Temel İlkeleri” başlığı altındaki “Genellik ve eşitlik”, “Fırsat ve imkân eşitliği” ilkelerine aykırılık olarak değerlendirilebileceği ve </a:t>
            </a:r>
            <a:r>
              <a:rPr lang="tr-TR" b="1" i="1" u="sng" dirty="0">
                <a:solidFill>
                  <a:srgbClr val="FF0000"/>
                </a:solidFill>
                <a:latin typeface="Arial" panose="020B0604020202020204" pitchFamily="34" charset="0"/>
                <a:cs typeface="Arial" panose="020B0604020202020204" pitchFamily="34" charset="0"/>
              </a:rPr>
              <a:t>idari soruşturmaya </a:t>
            </a:r>
            <a:r>
              <a:rPr lang="tr-TR" b="1" i="1" dirty="0">
                <a:latin typeface="Arial" panose="020B0604020202020204" pitchFamily="34" charset="0"/>
                <a:cs typeface="Arial" panose="020B0604020202020204" pitchFamily="34" charset="0"/>
              </a:rPr>
              <a:t>konu edileceği unutulmamalıdır.</a:t>
            </a:r>
          </a:p>
        </p:txBody>
      </p:sp>
      <p:pic>
        <p:nvPicPr>
          <p:cNvPr id="8" name="Resim 7">
            <a:extLst>
              <a:ext uri="{FF2B5EF4-FFF2-40B4-BE49-F238E27FC236}">
                <a16:creationId xmlns:a16="http://schemas.microsoft.com/office/drawing/2014/main" id="{1699D762-B889-4463-93E1-DA13274D43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3" name="Slayt Numarası Yer Tutucusu 2">
            <a:extLst>
              <a:ext uri="{FF2B5EF4-FFF2-40B4-BE49-F238E27FC236}">
                <a16:creationId xmlns:a16="http://schemas.microsoft.com/office/drawing/2014/main" id="{7FED5FEC-8964-4A43-910C-D0E03A4D70A4}"/>
              </a:ext>
            </a:extLst>
          </p:cNvPr>
          <p:cNvSpPr>
            <a:spLocks noGrp="1"/>
          </p:cNvSpPr>
          <p:nvPr>
            <p:ph type="sldNum" sz="quarter" idx="12"/>
          </p:nvPr>
        </p:nvSpPr>
        <p:spPr/>
        <p:txBody>
          <a:bodyPr/>
          <a:lstStyle/>
          <a:p>
            <a:pPr>
              <a:defRPr/>
            </a:pPr>
            <a:fld id="{81DCB9AC-EC04-4A9B-823B-6223CCAA7F26}" type="slidenum">
              <a:rPr lang="tr-TR" smtClean="0"/>
              <a:pPr>
                <a:defRPr/>
              </a:pPr>
              <a:t>8</a:t>
            </a:fld>
            <a:endParaRPr lang="tr-TR"/>
          </a:p>
        </p:txBody>
      </p:sp>
    </p:spTree>
    <p:extLst>
      <p:ext uri="{BB962C8B-B14F-4D97-AF65-F5344CB8AC3E}">
        <p14:creationId xmlns:p14="http://schemas.microsoft.com/office/powerpoint/2010/main" val="2717890067"/>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
        <p:nvSpPr>
          <p:cNvPr id="5" name="Dikdörtgen 4">
            <a:extLst>
              <a:ext uri="{FF2B5EF4-FFF2-40B4-BE49-F238E27FC236}">
                <a16:creationId xmlns:a16="http://schemas.microsoft.com/office/drawing/2014/main" id="{23A7F99A-72BC-48AE-9818-FA62D5004B37}"/>
              </a:ext>
            </a:extLst>
          </p:cNvPr>
          <p:cNvSpPr/>
          <p:nvPr/>
        </p:nvSpPr>
        <p:spPr>
          <a:xfrm>
            <a:off x="0" y="0"/>
            <a:ext cx="9144000" cy="105273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rgbClr val="FF0000"/>
                </a:solidFill>
              </a:ln>
              <a:solidFill>
                <a:srgbClr val="FF0000"/>
              </a:solidFill>
            </a:endParaRPr>
          </a:p>
        </p:txBody>
      </p:sp>
      <p:pic>
        <p:nvPicPr>
          <p:cNvPr id="7" name="Resim 6">
            <a:extLst>
              <a:ext uri="{FF2B5EF4-FFF2-40B4-BE49-F238E27FC236}">
                <a16:creationId xmlns:a16="http://schemas.microsoft.com/office/drawing/2014/main" id="{6310843B-5A31-4D65-91E8-CBDAFB450688}"/>
              </a:ext>
            </a:extLst>
          </p:cNvPr>
          <p:cNvPicPr>
            <a:picLocks noChangeAspect="1"/>
          </p:cNvPicPr>
          <p:nvPr/>
        </p:nvPicPr>
        <p:blipFill>
          <a:blip r:embed="rId3"/>
          <a:stretch>
            <a:fillRect/>
          </a:stretch>
        </p:blipFill>
        <p:spPr>
          <a:xfrm>
            <a:off x="107504" y="54506"/>
            <a:ext cx="1070610" cy="943723"/>
          </a:xfrm>
          <a:prstGeom prst="ellipse">
            <a:avLst/>
          </a:prstGeom>
          <a:ln>
            <a:noFill/>
          </a:ln>
          <a:effectLst>
            <a:softEdge rad="112500"/>
          </a:effectLst>
        </p:spPr>
      </p:pic>
      <p:pic>
        <p:nvPicPr>
          <p:cNvPr id="8" name="Resim 7">
            <a:extLst>
              <a:ext uri="{FF2B5EF4-FFF2-40B4-BE49-F238E27FC236}">
                <a16:creationId xmlns:a16="http://schemas.microsoft.com/office/drawing/2014/main" id="{3936504F-A2FD-4980-A10D-B96D8F214AA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6806" y="54506"/>
            <a:ext cx="966416" cy="920803"/>
          </a:xfrm>
          <a:prstGeom prst="rect">
            <a:avLst/>
          </a:prstGeom>
        </p:spPr>
      </p:pic>
      <p:sp>
        <p:nvSpPr>
          <p:cNvPr id="9" name="Dikdörtgen 8">
            <a:extLst>
              <a:ext uri="{FF2B5EF4-FFF2-40B4-BE49-F238E27FC236}">
                <a16:creationId xmlns:a16="http://schemas.microsoft.com/office/drawing/2014/main" id="{3CD96579-2D78-4F7F-B207-0E13F4C9A62B}"/>
              </a:ext>
            </a:extLst>
          </p:cNvPr>
          <p:cNvSpPr/>
          <p:nvPr/>
        </p:nvSpPr>
        <p:spPr>
          <a:xfrm>
            <a:off x="595349" y="2780928"/>
            <a:ext cx="7953301" cy="3139321"/>
          </a:xfrm>
          <a:prstGeom prst="rect">
            <a:avLst/>
          </a:prstGeom>
          <a:solidFill>
            <a:schemeClr val="accent5">
              <a:lumMod val="20000"/>
              <a:lumOff val="80000"/>
            </a:schemeClr>
          </a:solidFill>
        </p:spPr>
        <p:txBody>
          <a:bodyPr wrap="square">
            <a:spAutoFit/>
          </a:bodyPr>
          <a:lstStyle/>
          <a:p>
            <a:endParaRPr lang="tr-T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tr-TR" dirty="0">
                <a:latin typeface="Arial" panose="020B0604020202020204" pitchFamily="34" charset="0"/>
                <a:cs typeface="Arial" panose="020B0604020202020204" pitchFamily="34" charset="0"/>
              </a:rPr>
              <a:t>Okul müdürü başkanlığında en az üç kişi olacak şekilde Okul Sınav Komisyonunu oluşturmak. (Özel okullara sınav günü il temsilcisi gönderilecektir.)</a:t>
            </a:r>
          </a:p>
          <a:p>
            <a:pPr marL="285750" indent="-285750">
              <a:buFont typeface="Wingdings" panose="05000000000000000000" pitchFamily="2" charset="2"/>
              <a:buChar char="ü"/>
            </a:pPr>
            <a:endParaRPr lang="tr-T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tr-TR" dirty="0">
                <a:latin typeface="Arial" panose="020B0604020202020204" pitchFamily="34" charset="0"/>
                <a:cs typeface="Arial" panose="020B0604020202020204" pitchFamily="34" charset="0"/>
              </a:rPr>
              <a:t>Görevi tebliğ edilen personele Gizlilik Sözleşmesini imzalatmak ve sözleşmeyi kurumunda saklamak. </a:t>
            </a:r>
          </a:p>
          <a:p>
            <a:pPr marL="285750" indent="-285750">
              <a:buFont typeface="Wingdings" panose="05000000000000000000" pitchFamily="2" charset="2"/>
              <a:buChar char="ü"/>
            </a:pPr>
            <a:endParaRPr lang="tr-T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tr-TR" dirty="0">
                <a:latin typeface="Arial" panose="020B0604020202020204" pitchFamily="34" charset="0"/>
                <a:cs typeface="Arial" panose="020B0604020202020204" pitchFamily="34" charset="0"/>
              </a:rPr>
              <a:t>Komisyon üyelerini ve bilgilerini ilçe milli eğitim müdürlüğüne </a:t>
            </a:r>
            <a:r>
              <a:rPr lang="tr-TR" dirty="0" err="1">
                <a:latin typeface="Arial" panose="020B0604020202020204" pitchFamily="34" charset="0"/>
                <a:cs typeface="Arial" panose="020B0604020202020204" pitchFamily="34" charset="0"/>
              </a:rPr>
              <a:t>excel</a:t>
            </a:r>
            <a:r>
              <a:rPr lang="tr-TR" dirty="0">
                <a:latin typeface="Arial" panose="020B0604020202020204" pitchFamily="34" charset="0"/>
                <a:cs typeface="Arial" panose="020B0604020202020204" pitchFamily="34" charset="0"/>
              </a:rPr>
              <a:t> ortamında bildirmek.</a:t>
            </a:r>
          </a:p>
          <a:p>
            <a:pPr marL="285750" indent="-285750">
              <a:buFont typeface="Wingdings" panose="05000000000000000000" pitchFamily="2" charset="2"/>
              <a:buChar char="ü"/>
            </a:pPr>
            <a:endParaRPr lang="tr-TR" dirty="0">
              <a:latin typeface="Arial" panose="020B0604020202020204" pitchFamily="34" charset="0"/>
              <a:cs typeface="Arial" panose="020B0604020202020204" pitchFamily="34" charset="0"/>
            </a:endParaRPr>
          </a:p>
        </p:txBody>
      </p:sp>
      <p:sp>
        <p:nvSpPr>
          <p:cNvPr id="10" name="Dikdörtgen 9">
            <a:extLst>
              <a:ext uri="{FF2B5EF4-FFF2-40B4-BE49-F238E27FC236}">
                <a16:creationId xmlns:a16="http://schemas.microsoft.com/office/drawing/2014/main" id="{EBF587AC-35A5-4139-B197-FBC3F5391404}"/>
              </a:ext>
            </a:extLst>
          </p:cNvPr>
          <p:cNvSpPr/>
          <p:nvPr/>
        </p:nvSpPr>
        <p:spPr>
          <a:xfrm>
            <a:off x="2666763" y="341701"/>
            <a:ext cx="3570208" cy="369332"/>
          </a:xfrm>
          <a:prstGeom prst="rect">
            <a:avLst/>
          </a:prstGeom>
          <a:solidFill>
            <a:schemeClr val="accent6">
              <a:lumMod val="20000"/>
              <a:lumOff val="80000"/>
            </a:schemeClr>
          </a:solidFill>
        </p:spPr>
        <p:txBody>
          <a:bodyPr wrap="none">
            <a:spAutoFit/>
          </a:bodyPr>
          <a:lstStyle/>
          <a:p>
            <a:r>
              <a:rPr lang="tr-TR" b="1" dirty="0">
                <a:solidFill>
                  <a:srgbClr val="7030A0"/>
                </a:solidFill>
              </a:rPr>
              <a:t>GÖREV VE SORUMLULUKLAR</a:t>
            </a:r>
          </a:p>
        </p:txBody>
      </p:sp>
      <p:sp>
        <p:nvSpPr>
          <p:cNvPr id="11" name="Dikdörtgen 10">
            <a:extLst>
              <a:ext uri="{FF2B5EF4-FFF2-40B4-BE49-F238E27FC236}">
                <a16:creationId xmlns:a16="http://schemas.microsoft.com/office/drawing/2014/main" id="{9FA6EE6F-70A8-42B8-A83F-29A27E331A5E}"/>
              </a:ext>
            </a:extLst>
          </p:cNvPr>
          <p:cNvSpPr/>
          <p:nvPr/>
        </p:nvSpPr>
        <p:spPr>
          <a:xfrm>
            <a:off x="1638500" y="1355458"/>
            <a:ext cx="5152244" cy="369332"/>
          </a:xfrm>
          <a:prstGeom prst="rect">
            <a:avLst/>
          </a:prstGeom>
        </p:spPr>
        <p:txBody>
          <a:bodyPr wrap="none">
            <a:spAutoFit/>
          </a:bodyPr>
          <a:lstStyle/>
          <a:p>
            <a:r>
              <a:rPr lang="tr-TR" b="1" dirty="0">
                <a:solidFill>
                  <a:srgbClr val="C00000"/>
                </a:solidFill>
              </a:rPr>
              <a:t>OKUL MÜDÜRLERİNİN YAPACAĞI İŞLEMLER</a:t>
            </a:r>
          </a:p>
        </p:txBody>
      </p:sp>
      <p:sp>
        <p:nvSpPr>
          <p:cNvPr id="12" name="Dikdörtgen 11">
            <a:extLst>
              <a:ext uri="{FF2B5EF4-FFF2-40B4-BE49-F238E27FC236}">
                <a16:creationId xmlns:a16="http://schemas.microsoft.com/office/drawing/2014/main" id="{9B11EC5D-DBA5-4889-8C81-60523F0B43BA}"/>
              </a:ext>
            </a:extLst>
          </p:cNvPr>
          <p:cNvSpPr/>
          <p:nvPr/>
        </p:nvSpPr>
        <p:spPr>
          <a:xfrm>
            <a:off x="567832" y="2120875"/>
            <a:ext cx="4181658" cy="369332"/>
          </a:xfrm>
          <a:prstGeom prst="rect">
            <a:avLst/>
          </a:prstGeom>
        </p:spPr>
        <p:txBody>
          <a:bodyPr wrap="none">
            <a:spAutoFit/>
          </a:bodyPr>
          <a:lstStyle/>
          <a:p>
            <a:r>
              <a:rPr lang="tr-TR" b="1" dirty="0">
                <a:solidFill>
                  <a:srgbClr val="FF0000"/>
                </a:solidFill>
                <a:latin typeface="Arial" panose="020B0604020202020204" pitchFamily="34" charset="0"/>
                <a:cs typeface="Arial" panose="020B0604020202020204" pitchFamily="34" charset="0"/>
              </a:rPr>
              <a:t>Sınavlardan Önce Yapılacak İşlemler</a:t>
            </a:r>
            <a:endParaRPr lang="tr-TR" dirty="0">
              <a:solidFill>
                <a:srgbClr val="FF0000"/>
              </a:solidFill>
              <a:latin typeface="Arial" panose="020B0604020202020204" pitchFamily="34" charset="0"/>
              <a:cs typeface="Arial" panose="020B0604020202020204" pitchFamily="34" charset="0"/>
            </a:endParaRPr>
          </a:p>
        </p:txBody>
      </p:sp>
      <p:sp>
        <p:nvSpPr>
          <p:cNvPr id="2" name="Slayt Numarası Yer Tutucusu 1">
            <a:extLst>
              <a:ext uri="{FF2B5EF4-FFF2-40B4-BE49-F238E27FC236}">
                <a16:creationId xmlns:a16="http://schemas.microsoft.com/office/drawing/2014/main" id="{EA7A5E76-A370-482A-8030-70FB6C2669CE}"/>
              </a:ext>
            </a:extLst>
          </p:cNvPr>
          <p:cNvSpPr>
            <a:spLocks noGrp="1"/>
          </p:cNvSpPr>
          <p:nvPr>
            <p:ph type="sldNum" sz="quarter" idx="12"/>
          </p:nvPr>
        </p:nvSpPr>
        <p:spPr/>
        <p:txBody>
          <a:bodyPr/>
          <a:lstStyle/>
          <a:p>
            <a:pPr>
              <a:defRPr/>
            </a:pPr>
            <a:fld id="{81DCB9AC-EC04-4A9B-823B-6223CCAA7F26}" type="slidenum">
              <a:rPr lang="tr-TR" smtClean="0"/>
              <a:pPr>
                <a:defRPr/>
              </a:pPr>
              <a:t>9</a:t>
            </a:fld>
            <a:endParaRPr lang="tr-TR"/>
          </a:p>
        </p:txBody>
      </p:sp>
    </p:spTree>
    <p:extLst>
      <p:ext uri="{BB962C8B-B14F-4D97-AF65-F5344CB8AC3E}">
        <p14:creationId xmlns:p14="http://schemas.microsoft.com/office/powerpoint/2010/main" val="2806528213"/>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4174</TotalTime>
  <Words>1994</Words>
  <Application>Microsoft Office PowerPoint</Application>
  <PresentationFormat>Ekran Gösterisi (4:3)</PresentationFormat>
  <Paragraphs>295</Paragraphs>
  <Slides>31</Slides>
  <Notes>27</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31</vt:i4>
      </vt:variant>
    </vt:vector>
  </HeadingPairs>
  <TitlesOfParts>
    <vt:vector size="36" baseType="lpstr">
      <vt:lpstr>Arial</vt:lpstr>
      <vt:lpstr>Arial,Bold</vt:lpstr>
      <vt:lpstr>Calibri</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YEREL ÖLÇME</dc:title>
  <dc:creator>Adem BOZKURT</dc:creator>
  <cp:lastModifiedBy>volkan çiçek</cp:lastModifiedBy>
  <cp:revision>456</cp:revision>
  <cp:lastPrinted>2018-10-25T06:22:57Z</cp:lastPrinted>
  <dcterms:created xsi:type="dcterms:W3CDTF">2012-06-12T07:26:05Z</dcterms:created>
  <dcterms:modified xsi:type="dcterms:W3CDTF">2019-02-14T08:45:56Z</dcterms:modified>
</cp:coreProperties>
</file>